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2"/>
  </p:notesMasterIdLst>
  <p:sldIdLst>
    <p:sldId id="258" r:id="rId3"/>
    <p:sldId id="387" r:id="rId4"/>
    <p:sldId id="389" r:id="rId5"/>
    <p:sldId id="388" r:id="rId6"/>
    <p:sldId id="394" r:id="rId7"/>
    <p:sldId id="395" r:id="rId8"/>
    <p:sldId id="396" r:id="rId9"/>
    <p:sldId id="390" r:id="rId10"/>
    <p:sldId id="391" r:id="rId11"/>
    <p:sldId id="392" r:id="rId12"/>
    <p:sldId id="393" r:id="rId13"/>
    <p:sldId id="397" r:id="rId14"/>
    <p:sldId id="259" r:id="rId15"/>
    <p:sldId id="386" r:id="rId16"/>
    <p:sldId id="385" r:id="rId17"/>
    <p:sldId id="398" r:id="rId18"/>
    <p:sldId id="399" r:id="rId19"/>
    <p:sldId id="400" r:id="rId20"/>
    <p:sldId id="4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980"/>
    <a:srgbClr val="5E86AA"/>
    <a:srgbClr val="DCD5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7818" autoAdjust="0"/>
  </p:normalViewPr>
  <p:slideViewPr>
    <p:cSldViewPr snapToGrid="0">
      <p:cViewPr varScale="1">
        <p:scale>
          <a:sx n="83" d="100"/>
          <a:sy n="83" d="100"/>
        </p:scale>
        <p:origin x="15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821AC-6B87-4FF1-9AF1-AD0789ABDB7C}"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4E8B6-B0D3-417C-9DA7-C05DEA22EDDD}" type="slidenum">
              <a:rPr lang="en-GB" smtClean="0"/>
              <a:t>‹#›</a:t>
            </a:fld>
            <a:endParaRPr lang="en-GB"/>
          </a:p>
        </p:txBody>
      </p:sp>
    </p:spTree>
    <p:extLst>
      <p:ext uri="{BB962C8B-B14F-4D97-AF65-F5344CB8AC3E}">
        <p14:creationId xmlns:p14="http://schemas.microsoft.com/office/powerpoint/2010/main" val="302806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Times New Roman" panose="02020603050405020304" pitchFamily="18" charset="0"/>
              </a:rPr>
              <a:t>It would be good to include something about land administration reform, drawing from e.g. Burns et al (2006 and 2023). This opens up discussions about theories underpinning land administration projects and the need for an appropriate theory of change – see e.g. Hull, Babalola and </a:t>
            </a:r>
            <a:r>
              <a:rPr lang="en-ZA" sz="1200" dirty="0" err="1">
                <a:effectLst/>
                <a:latin typeface="Calibri" panose="020F0502020204030204" pitchFamily="34" charset="0"/>
                <a:ea typeface="Times New Roman" panose="02020603050405020304" pitchFamily="18" charset="0"/>
              </a:rPr>
              <a:t>Whittal</a:t>
            </a:r>
            <a:r>
              <a:rPr lang="en-ZA" sz="1200" dirty="0">
                <a:effectLst/>
                <a:latin typeface="Calibri" panose="020F0502020204030204" pitchFamily="34" charset="0"/>
                <a:ea typeface="Times New Roman" panose="02020603050405020304" pitchFamily="18" charset="0"/>
              </a:rPr>
              <a:t> (2019). Also, land tenure security is mentioned but could be given more attention.</a:t>
            </a:r>
            <a:endParaRPr lang="en-ZA"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Times New Roman" panose="02020603050405020304" pitchFamily="18" charset="0"/>
              </a:rPr>
              <a:t>Other than those mentioned above, FELA is missing and should be included. The ‘tools’ section could also be expanded to include recent discussions on the use of frontier technologies for land tenure and administration (e.g. blockchain, UAVs, remote sensing) and concerns around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Calibri" panose="020F0502020204030204" pitchFamily="34" charset="0"/>
              </a:rPr>
              <a:t>Most sources from 2016 or earlier.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Considering the inter-connectedness of land administration / governance / management / tenure etc. a systems approach (</a:t>
            </a:r>
            <a:r>
              <a:rPr lang="en-ZA" sz="1200" dirty="0" err="1">
                <a:effectLst/>
                <a:latin typeface="Calibri" panose="020F0502020204030204" pitchFamily="34" charset="0"/>
                <a:ea typeface="Times New Roman" panose="02020603050405020304" pitchFamily="18" charset="0"/>
                <a:cs typeface="Times New Roman" panose="02020603050405020304" pitchFamily="18" charset="0"/>
              </a:rPr>
              <a:t>Checkland</a:t>
            </a:r>
            <a:r>
              <a:rPr lang="en-ZA" sz="1200" dirty="0">
                <a:effectLst/>
                <a:latin typeface="Calibri" panose="020F0502020204030204" pitchFamily="34" charset="0"/>
                <a:ea typeface="Times New Roman" panose="02020603050405020304" pitchFamily="18" charset="0"/>
                <a:cs typeface="Times New Roman" panose="02020603050405020304" pitchFamily="18" charset="0"/>
              </a:rPr>
              <a:t>) should be introduced in lesson 1.1</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Times New Roman" panose="02020603050405020304" pitchFamily="18" charset="0"/>
              </a:rPr>
              <a:t>Some graphics are presented but not well explained. Figure numbering and in-text referencing need to be improved.</a:t>
            </a:r>
            <a:endParaRPr lang="en-ZA"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3</a:t>
            </a:fld>
            <a:endParaRPr lang="en-US" dirty="0"/>
          </a:p>
        </p:txBody>
      </p:sp>
    </p:spTree>
    <p:extLst>
      <p:ext uri="{BB962C8B-B14F-4D97-AF65-F5344CB8AC3E}">
        <p14:creationId xmlns:p14="http://schemas.microsoft.com/office/powerpoint/2010/main" val="79582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All bases covered?</a:t>
            </a:r>
          </a:p>
          <a:p>
            <a:r>
              <a:rPr lang="en-GB" dirty="0"/>
              <a:t>Module 6 devoted to the ‘structure of governance’ and where policy fits in</a:t>
            </a:r>
          </a:p>
          <a:p>
            <a:r>
              <a:rPr lang="en-GB" dirty="0"/>
              <a:t>Should not come at the end of the course — should be integrated into module(s) on institutional issues: Institutions, structures, processes, policy …</a:t>
            </a:r>
          </a:p>
          <a:p>
            <a:r>
              <a:rPr lang="en-GB" dirty="0"/>
              <a:t>Too much content on aspirational side of governance; ‘preaching’ what it ‘should be’ too little on </a:t>
            </a:r>
            <a:r>
              <a:rPr lang="en-GB" i="1" dirty="0"/>
              <a:t>grounded</a:t>
            </a:r>
            <a:r>
              <a:rPr lang="en-GB" dirty="0"/>
              <a:t> realities in the Global South</a:t>
            </a:r>
          </a:p>
          <a:p>
            <a:r>
              <a:rPr lang="en-GB" dirty="0"/>
              <a:t>It does show where and how policy fits into the structure of governance</a:t>
            </a:r>
          </a:p>
          <a:p>
            <a:r>
              <a:rPr lang="en-GB" dirty="0"/>
              <a:t>There are references to the problems that arise when governance is weak, but it is a </a:t>
            </a:r>
            <a:r>
              <a:rPr lang="en-GB" b="1" dirty="0"/>
              <a:t>high-level perspective</a:t>
            </a:r>
            <a:r>
              <a:rPr lang="en-GB" dirty="0"/>
              <a:t>, not what people ordinarily encounter. </a:t>
            </a:r>
          </a:p>
          <a:p>
            <a:r>
              <a:rPr lang="en-GB" dirty="0"/>
              <a:t>Policy (ideally) is not merely a top-down exercise, it links into a myriad social, economic and political realities, even in less democratic governments.</a:t>
            </a:r>
          </a:p>
          <a:p>
            <a:r>
              <a:rPr lang="en-GB" dirty="0"/>
              <a:t>Top-down prescriptions will not motivate trainees to explore and realise opportunities to contribute to policy making in ‘the real world’</a:t>
            </a:r>
          </a:p>
          <a:p>
            <a:r>
              <a:rPr lang="en-GB" dirty="0"/>
              <a:t>Module 6 (which section?) is peppered with global aspirations</a:t>
            </a:r>
          </a:p>
          <a:p>
            <a:r>
              <a:rPr lang="en-GB" dirty="0"/>
              <a:t>Most relate to UN or World Bank-type ‘grey literature’. </a:t>
            </a:r>
          </a:p>
          <a:p>
            <a:r>
              <a:rPr lang="en-GB" dirty="0"/>
              <a:t>The FAO does break with some of the conventional thinking and FAO references provide good content, though a high-level view</a:t>
            </a:r>
          </a:p>
          <a:p>
            <a:endParaRPr lang="en-US" dirty="0"/>
          </a:p>
          <a:p>
            <a:r>
              <a:rPr lang="en-US" dirty="0"/>
              <a:t>2. Anything missing?</a:t>
            </a:r>
          </a:p>
          <a:p>
            <a:r>
              <a:rPr lang="en-GB" dirty="0"/>
              <a:t>Very little on ‘customary law’ (prevalent in Africa) or indigenous communities that are prevalent in Asia and Latin America except as a kind of big constraint </a:t>
            </a:r>
          </a:p>
          <a:p>
            <a:r>
              <a:rPr lang="en-GB" dirty="0"/>
              <a:t>‘Other’ systems of law were ‘othered’ as an addition or afterthought rather than a central issue to be analysed or integrated</a:t>
            </a:r>
          </a:p>
          <a:p>
            <a:r>
              <a:rPr lang="en-GB" dirty="0"/>
              <a:t>Implication of above is that there is ‘normal’ law and ‘other law’</a:t>
            </a:r>
          </a:p>
          <a:p>
            <a:r>
              <a:rPr lang="en-GB" dirty="0"/>
              <a:t>Lack of the grounded realities of policy making and law making</a:t>
            </a:r>
          </a:p>
          <a:p>
            <a:r>
              <a:rPr lang="en-GB" dirty="0"/>
              <a:t>Lack of political economy (PE) perspective though power relations/issues and PE are mentioned</a:t>
            </a:r>
          </a:p>
          <a:p>
            <a:endParaRPr lang="en-US" dirty="0"/>
          </a:p>
          <a:p>
            <a:r>
              <a:rPr lang="en-US" dirty="0"/>
              <a:t>3. Content outdated?</a:t>
            </a:r>
          </a:p>
          <a:p>
            <a:r>
              <a:rPr lang="en-GB" dirty="0"/>
              <a:t>The content is somewhat outdated, but this follows the approach used</a:t>
            </a:r>
          </a:p>
          <a:p>
            <a:r>
              <a:rPr lang="en-GB" dirty="0"/>
              <a:t>Approach somewhat remix of colonial mindset with references to ‘customary villages’ etc</a:t>
            </a:r>
          </a:p>
          <a:p>
            <a:r>
              <a:rPr lang="en-GB" dirty="0"/>
              <a:t>Approach does not flow from some current innovative thinking or practice</a:t>
            </a:r>
          </a:p>
          <a:p>
            <a:r>
              <a:rPr lang="en-GB" dirty="0"/>
              <a:t>Focus is narrowly on what policy and governance SHOULD be</a:t>
            </a:r>
          </a:p>
          <a:p>
            <a:r>
              <a:rPr lang="en-GB" dirty="0"/>
              <a:t>Nothing on the real-life painful process of reorganising or reforming policy and governance</a:t>
            </a:r>
          </a:p>
          <a:p>
            <a:r>
              <a:rPr lang="en-GB" dirty="0"/>
              <a:t>Nothing on the powers or lack of powers to influence policy</a:t>
            </a:r>
          </a:p>
          <a:p>
            <a:r>
              <a:rPr lang="en-GB" dirty="0"/>
              <a:t>Subject matter should be integrated into a module on Institutional issues, not floated at the end of the course as Policy and Structure of governance are intrinsic to LA</a:t>
            </a:r>
          </a:p>
          <a:p>
            <a:r>
              <a:rPr lang="en-GB" dirty="0"/>
              <a:t>Reliance on FAO is okay in small does as FAO articulates these matters well, but the problem is zero nuance from social science sources, deeper understandings or grounded realities. Needs to be supplemented with other sources. </a:t>
            </a:r>
          </a:p>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17</a:t>
            </a:fld>
            <a:endParaRPr lang="en-US" dirty="0"/>
          </a:p>
        </p:txBody>
      </p:sp>
    </p:spTree>
    <p:extLst>
      <p:ext uri="{BB962C8B-B14F-4D97-AF65-F5344CB8AC3E}">
        <p14:creationId xmlns:p14="http://schemas.microsoft.com/office/powerpoint/2010/main" val="296164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18</a:t>
            </a:fld>
            <a:endParaRPr lang="en-US" dirty="0"/>
          </a:p>
        </p:txBody>
      </p:sp>
    </p:spTree>
    <p:extLst>
      <p:ext uri="{BB962C8B-B14F-4D97-AF65-F5344CB8AC3E}">
        <p14:creationId xmlns:p14="http://schemas.microsoft.com/office/powerpoint/2010/main" val="163994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Strengths – self-explanatory</a:t>
            </a:r>
          </a:p>
          <a:p>
            <a:r>
              <a:rPr lang="en-US" dirty="0"/>
              <a:t>Weaknesses</a:t>
            </a:r>
          </a:p>
          <a:p>
            <a:pPr marL="342900" indent="-342900">
              <a:lnSpc>
                <a:spcPct val="107000"/>
              </a:lnSpc>
              <a:spcAft>
                <a:spcPts val="800"/>
              </a:spcAft>
              <a:buFont typeface="+mj-lt"/>
              <a:buAutoNum type="arabicPeriod"/>
            </a:pPr>
            <a:r>
              <a:rPr lang="en-ZA" sz="1800" kern="100" dirty="0">
                <a:effectLst/>
                <a:latin typeface="Calibri" panose="020F0502020204030204" pitchFamily="34" charset="0"/>
                <a:ea typeface="Calibri" panose="020F0502020204030204" pitchFamily="34" charset="0"/>
                <a:cs typeface="Times New Roman" panose="02020603050405020304" pitchFamily="18" charset="0"/>
              </a:rPr>
              <a:t>proof-reading and editing is required. There are numerous spelling and grammatical errors and poor figure numbering and referencing.</a:t>
            </a:r>
          </a:p>
          <a:p>
            <a:pPr marL="342900" indent="-342900">
              <a:lnSpc>
                <a:spcPct val="107000"/>
              </a:lnSpc>
              <a:spcAft>
                <a:spcPts val="800"/>
              </a:spcAft>
              <a:buFont typeface="+mj-lt"/>
              <a:buAutoNum type="arabicPeriod"/>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need to tighten up on definitions and use terms appropriately. Make sure all terms are correctly defined. </a:t>
            </a:r>
            <a:r>
              <a:rPr lang="en-ZA" sz="1800" b="1"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No definition of LA (!) or LAS, yet this is a core learning outcome;</a:t>
            </a: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the terms are used frequently and seemingly interchangeably. Imprecise use of terms administration, management and governance. These are not interchangeable / synonyms. Use of ‘land tenure rights’ – land tenure and land rights are distinct but related terms.</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although mention is made to a broader understanding of land, generally land is restricted to dry land and doesn't include the oceans or atmosphere, yet these are all inter-related as parts of 'system Earth'. Natural resource management requires a broader definition of land. Attention should also be brought to the cognitive and physical meanings of land (Williamson et al, 2010) because the cognitive is very important, and not only in developing contexts.</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800" kern="0" dirty="0">
                <a:effectLst/>
                <a:latin typeface="Segoe UI" panose="020B0502040204020203" pitchFamily="34" charset="0"/>
                <a:ea typeface="Calibri" panose="020F0502020204030204" pitchFamily="34" charset="0"/>
                <a:cs typeface="Times New Roman" panose="02020603050405020304" pitchFamily="18" charset="0"/>
              </a:rPr>
              <a:t>The definition of land vs property implies that unimproved land is neither an asset nor does it belong to anyone. This undermines the African commons in which some land, whether improved or not, is collectively owned for the good of the community.</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perpetuating the formal/informal discourse that degrades unregistered land rights and promotes registered (freehold) land rights.</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ZA" sz="1800" kern="0" dirty="0">
                <a:solidFill>
                  <a:srgbClr val="000000"/>
                </a:solidFill>
                <a:effectLst/>
                <a:latin typeface="Segoe UI" panose="020B0502040204020203" pitchFamily="34" charset="0"/>
                <a:ea typeface="Calibri" panose="020F0502020204030204" pitchFamily="34" charset="0"/>
              </a:rPr>
              <a:t>the supremacy of ownership / titling / registration still pops up occasionally </a:t>
            </a:r>
          </a:p>
          <a:p>
            <a:pPr marL="0" indent="0">
              <a:buFont typeface="+mj-lt"/>
              <a:buNone/>
            </a:pPr>
            <a:endParaRPr lang="en-US" sz="1800" kern="0" dirty="0">
              <a:solidFill>
                <a:srgbClr val="000000"/>
              </a:solidFill>
              <a:effectLst/>
              <a:latin typeface="Segoe UI" panose="020B0502040204020203" pitchFamily="34" charset="0"/>
            </a:endParaRPr>
          </a:p>
          <a:p>
            <a:pPr marL="0" indent="0">
              <a:buFont typeface="+mj-lt"/>
              <a:buNone/>
            </a:pPr>
            <a:r>
              <a:rPr lang="en-US" sz="1800" kern="0" dirty="0">
                <a:solidFill>
                  <a:srgbClr val="000000"/>
                </a:solidFill>
                <a:effectLst/>
                <a:latin typeface="Segoe UI" panose="020B0502040204020203" pitchFamily="34" charset="0"/>
              </a:rPr>
              <a:t>Opportunities</a:t>
            </a:r>
          </a:p>
          <a:p>
            <a:pPr marL="342900" indent="-342900">
              <a:buFont typeface="+mj-lt"/>
              <a:buAutoNum type="arabicPeriod"/>
            </a:pPr>
            <a:r>
              <a:rPr lang="en-ZA" sz="1800" kern="0" dirty="0">
                <a:solidFill>
                  <a:srgbClr val="000000"/>
                </a:solidFill>
                <a:effectLst/>
                <a:latin typeface="Segoe UI" panose="020B0502040204020203" pitchFamily="34" charset="0"/>
                <a:ea typeface="Calibri" panose="020F0502020204030204" pitchFamily="34" charset="0"/>
              </a:rPr>
              <a:t>broaden definition of land to link land, water, and other resource rights.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use the FIG statement on the cadastre and include broader understanding of cadastral system.</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change the prevailing language away from formal/informal and say what you mean. Is 'formal' = state-approved? registered? Is 'informal' = unregistered? Illegal?</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broaden the scope of the LA evolution to include the evolution in non-Western states. Expand on the China example at the bottom of page 12 and include other regions.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thinking beyond the current global agenda, e.g. what happens post 2030 </a:t>
            </a:r>
            <a:r>
              <a:rPr lang="en-ZA" sz="1800" kern="0"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wrt</a:t>
            </a: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SDGs? Also, linking to other agendas such as African Union Agenda 2063.</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update to include 8Rs of responsible land management from de Vries and Chigbu: resilient, robust, reliable, respected, reflexive, retraceable, recognizable, responsive.</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1800" kern="0" dirty="0">
              <a:solidFill>
                <a:srgbClr val="000000"/>
              </a:solidFill>
              <a:effectLst/>
              <a:latin typeface="Segoe UI" panose="020B0502040204020203" pitchFamily="34" charset="0"/>
            </a:endParaRPr>
          </a:p>
          <a:p>
            <a:pPr marL="0" indent="0">
              <a:buFont typeface="+mj-lt"/>
              <a:buNone/>
            </a:pPr>
            <a:r>
              <a:rPr lang="en-US" sz="1800" kern="0" dirty="0">
                <a:solidFill>
                  <a:srgbClr val="000000"/>
                </a:solidFill>
                <a:effectLst/>
                <a:latin typeface="Segoe UI" panose="020B0502040204020203" pitchFamily="34" charset="0"/>
              </a:rPr>
              <a:t>Threats</a:t>
            </a:r>
          </a:p>
          <a:p>
            <a:pPr marL="342900" indent="-342900">
              <a:buFont typeface="+mj-lt"/>
              <a:buAutoNum type="arabicPeriod"/>
            </a:pPr>
            <a:r>
              <a:rPr lang="en-ZA" sz="1800" kern="0" dirty="0">
                <a:solidFill>
                  <a:srgbClr val="000000"/>
                </a:solidFill>
                <a:effectLst/>
                <a:latin typeface="Segoe UI" panose="020B0502040204020203" pitchFamily="34" charset="0"/>
                <a:ea typeface="Calibri" panose="020F0502020204030204" pitchFamily="34" charset="0"/>
              </a:rPr>
              <a:t>A myopic understanding of land limits the application of RLA to dry land, leaving other areas unsupported</a:t>
            </a:r>
          </a:p>
          <a:p>
            <a:pPr marL="342900" indent="-342900">
              <a:buFont typeface="+mj-lt"/>
              <a:buAutoNum type="arabicPeriod"/>
            </a:pPr>
            <a:r>
              <a:rPr lang="en-ZA" sz="1800" kern="0" dirty="0">
                <a:solidFill>
                  <a:srgbClr val="000000"/>
                </a:solidFill>
                <a:effectLst/>
                <a:latin typeface="Segoe UI" panose="020B0502040204020203" pitchFamily="34" charset="0"/>
                <a:ea typeface="Calibri" panose="020F0502020204030204" pitchFamily="34" charset="0"/>
              </a:rPr>
              <a:t>Misunderstanding through the use of imprecise definitions.</a:t>
            </a:r>
          </a:p>
          <a:p>
            <a:pPr marL="342900" indent="-342900">
              <a:lnSpc>
                <a:spcPct val="107000"/>
              </a:lnSpc>
              <a:spcAft>
                <a:spcPts val="800"/>
              </a:spcAft>
              <a:buFont typeface="+mj-lt"/>
              <a:buAutoNum type="arabicPeriod"/>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perpetuating the assumption that 'formal' (whatever that means?) recordation of land rights is </a:t>
            </a:r>
            <a:r>
              <a:rPr lang="en-ZA" sz="1800" i="1"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required</a:t>
            </a: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for improved tenure security, whereas it is acknowledged that off-register ('informal') land tenure may provide better tenure security in some contexts than 'formal' / registered land tenure. </a:t>
            </a:r>
          </a:p>
          <a:p>
            <a:pPr marL="342900" indent="-342900">
              <a:lnSpc>
                <a:spcPct val="107000"/>
              </a:lnSpc>
              <a:spcAft>
                <a:spcPts val="800"/>
              </a:spcAft>
              <a:buFont typeface="+mj-lt"/>
              <a:buAutoNum type="arabicPeriod"/>
            </a:pP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Is it true that people in informal settlements </a:t>
            </a:r>
            <a:r>
              <a:rPr lang="en-ZA" sz="1800" i="1"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need</a:t>
            </a:r>
            <a:r>
              <a:rPr lang="en-ZA" sz="1800" kern="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to be brought into the ‘formal’ LAS? The 'formal' LAS may not suit people living under customary tenure or other 'informal' tenure types in informal settlements. Imposing a 'formal' LAS on them may force them deeper into informality, or create bigger problems 10-20 years down the line.</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ZA" sz="1800" kern="0" dirty="0">
                <a:solidFill>
                  <a:srgbClr val="000000"/>
                </a:solidFill>
                <a:effectLst/>
                <a:latin typeface="Segoe UI" panose="020B0502040204020203" pitchFamily="34" charset="0"/>
                <a:ea typeface="Calibri" panose="020F0502020204030204" pitchFamily="34" charset="0"/>
              </a:rPr>
              <a:t>alienation of non-Western states as the storyline (LA evolution) depicted doesn't apply to them.</a:t>
            </a:r>
          </a:p>
          <a:p>
            <a:pPr marL="342900" indent="-342900">
              <a:buFont typeface="+mj-lt"/>
              <a:buAutoNum type="arabicPeriod"/>
            </a:pPr>
            <a:r>
              <a:rPr lang="en-ZA" sz="1800" kern="0" dirty="0">
                <a:solidFill>
                  <a:srgbClr val="000000"/>
                </a:solidFill>
                <a:effectLst/>
                <a:latin typeface="Segoe UI" panose="020B0502040204020203" pitchFamily="34" charset="0"/>
              </a:rPr>
              <a:t>Content becomes outdated if not updated regularly.</a:t>
            </a:r>
          </a:p>
        </p:txBody>
      </p:sp>
      <p:sp>
        <p:nvSpPr>
          <p:cNvPr id="4" name="Slide Number Placeholder 3"/>
          <p:cNvSpPr>
            <a:spLocks noGrp="1"/>
          </p:cNvSpPr>
          <p:nvPr>
            <p:ph type="sldNum" sz="quarter" idx="10"/>
          </p:nvPr>
        </p:nvSpPr>
        <p:spPr/>
        <p:txBody>
          <a:bodyPr/>
          <a:lstStyle/>
          <a:p>
            <a:fld id="{B4A55CF2-256D-44FD-9430-5B63A079CF51}" type="slidenum">
              <a:rPr lang="en-US" smtClean="0"/>
              <a:t>4</a:t>
            </a:fld>
            <a:endParaRPr lang="en-US" dirty="0"/>
          </a:p>
        </p:txBody>
      </p:sp>
    </p:spTree>
    <p:extLst>
      <p:ext uri="{BB962C8B-B14F-4D97-AF65-F5344CB8AC3E}">
        <p14:creationId xmlns:p14="http://schemas.microsoft.com/office/powerpoint/2010/main" val="232853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6</a:t>
            </a:fld>
            <a:endParaRPr lang="en-US" dirty="0"/>
          </a:p>
        </p:txBody>
      </p:sp>
    </p:spTree>
    <p:extLst>
      <p:ext uri="{BB962C8B-B14F-4D97-AF65-F5344CB8AC3E}">
        <p14:creationId xmlns:p14="http://schemas.microsoft.com/office/powerpoint/2010/main" val="289103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B4A55CF2-256D-44FD-9430-5B63A079CF51}" type="slidenum">
              <a:rPr lang="en-US" smtClean="0"/>
              <a:t>7</a:t>
            </a:fld>
            <a:endParaRPr lang="en-US" dirty="0"/>
          </a:p>
        </p:txBody>
      </p:sp>
    </p:spTree>
    <p:extLst>
      <p:ext uri="{BB962C8B-B14F-4D97-AF65-F5344CB8AC3E}">
        <p14:creationId xmlns:p14="http://schemas.microsoft.com/office/powerpoint/2010/main" val="213301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9</a:t>
            </a:fld>
            <a:endParaRPr lang="en-US" dirty="0"/>
          </a:p>
        </p:txBody>
      </p:sp>
    </p:spTree>
    <p:extLst>
      <p:ext uri="{BB962C8B-B14F-4D97-AF65-F5344CB8AC3E}">
        <p14:creationId xmlns:p14="http://schemas.microsoft.com/office/powerpoint/2010/main" val="5403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Page 3. Rationale</a:t>
            </a:r>
          </a:p>
          <a:p>
            <a:r>
              <a:rPr lang="en-US" dirty="0"/>
              <a:t>* Land governance: “This includes decisions on access to land; land rights; land use; land development”. To discuss which term between “land rights” and “interests to land” would fit to all contexts, within a perspective of a “bundle of rights” (private based, community based, and any other within a continuum of rights to land).</a:t>
            </a:r>
          </a:p>
          <a:p>
            <a:r>
              <a:rPr lang="en-US" dirty="0"/>
              <a:t>* Land administration systems: As the title of the module is “Responsible land administration and information in practice “, before introducing systems of land administration, one would expect to understand first “Land administration”, followed then by “Land administration </a:t>
            </a:r>
            <a:r>
              <a:rPr lang="en-US" dirty="0" err="1"/>
              <a:t>systems”.A</a:t>
            </a:r>
            <a:r>
              <a:rPr lang="en-US" dirty="0"/>
              <a:t> fit-for-purpose approach to land administration, introduced in a later paragraph, would then be more clear to the learners if “Land administration” is defined in prior paragraphs.</a:t>
            </a:r>
          </a:p>
          <a:p>
            <a:r>
              <a:rPr lang="en-US" dirty="0"/>
              <a:t>While introducing the term “Land administration” a reconsideration is needed on its current definition to accommodate different societal contexts as discussed about within the FIG C2.</a:t>
            </a:r>
          </a:p>
          <a:p>
            <a:r>
              <a:rPr lang="en-US" dirty="0"/>
              <a:t>Similarly, a reconsideration would go together with the definition made on LASs as it is connected to the current definition of land administration. This may go together with the benefits from LASs, from the general to specific. For example, registering land may not be directly linked with selling land (more easily) as it may depend on land governance arrangements in different societal contexts, such as community land vs private land.</a:t>
            </a:r>
          </a:p>
          <a:p>
            <a:endParaRPr lang="en-US" dirty="0"/>
          </a:p>
          <a:p>
            <a:r>
              <a:rPr lang="en-US" dirty="0"/>
              <a:t>Summary: Generally, the module would need to respond to the current discourse on land administration and systems of land administration between various societies. Mentions on FFPLA and STDM may not sufficiently address the issue under the debate, starting from the definition of land administration, but also the reality from practices. The module can show existing theories and concepts, and practices. The challenges from practices, including those in adopting flexible modern tools to land administration as part FFPLA approaches, can be included. Thus, to show the pros and cons in land administration processes and approaches, for the learners to get a deeper knowledge on both theories and their practices as the reality on ground (the ground truth).</a:t>
            </a:r>
          </a:p>
        </p:txBody>
      </p:sp>
      <p:sp>
        <p:nvSpPr>
          <p:cNvPr id="4" name="Slide Number Placeholder 3"/>
          <p:cNvSpPr>
            <a:spLocks noGrp="1"/>
          </p:cNvSpPr>
          <p:nvPr>
            <p:ph type="sldNum" sz="quarter" idx="10"/>
          </p:nvPr>
        </p:nvSpPr>
        <p:spPr/>
        <p:txBody>
          <a:bodyPr/>
          <a:lstStyle/>
          <a:p>
            <a:fld id="{B4A55CF2-256D-44FD-9430-5B63A079CF51}" type="slidenum">
              <a:rPr lang="en-US" smtClean="0"/>
              <a:t>11</a:t>
            </a:fld>
            <a:endParaRPr lang="en-US" dirty="0"/>
          </a:p>
        </p:txBody>
      </p:sp>
    </p:spTree>
    <p:extLst>
      <p:ext uri="{BB962C8B-B14F-4D97-AF65-F5344CB8AC3E}">
        <p14:creationId xmlns:p14="http://schemas.microsoft.com/office/powerpoint/2010/main" val="138314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kern="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B4A55CF2-256D-44FD-9430-5B63A079CF51}" type="slidenum">
              <a:rPr lang="en-US" smtClean="0"/>
              <a:t>12</a:t>
            </a:fld>
            <a:endParaRPr lang="en-US" dirty="0"/>
          </a:p>
        </p:txBody>
      </p:sp>
    </p:spTree>
    <p:extLst>
      <p:ext uri="{BB962C8B-B14F-4D97-AF65-F5344CB8AC3E}">
        <p14:creationId xmlns:p14="http://schemas.microsoft.com/office/powerpoint/2010/main" val="79665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14</a:t>
            </a:fld>
            <a:endParaRPr lang="en-US" dirty="0"/>
          </a:p>
        </p:txBody>
      </p:sp>
    </p:spTree>
    <p:extLst>
      <p:ext uri="{BB962C8B-B14F-4D97-AF65-F5344CB8AC3E}">
        <p14:creationId xmlns:p14="http://schemas.microsoft.com/office/powerpoint/2010/main" val="385596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15</a:t>
            </a:fld>
            <a:endParaRPr lang="en-US" dirty="0"/>
          </a:p>
        </p:txBody>
      </p:sp>
    </p:spTree>
    <p:extLst>
      <p:ext uri="{BB962C8B-B14F-4D97-AF65-F5344CB8AC3E}">
        <p14:creationId xmlns:p14="http://schemas.microsoft.com/office/powerpoint/2010/main" val="331283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77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85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53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7" name="Rectangle 13">
            <a:extLst>
              <a:ext uri="{FF2B5EF4-FFF2-40B4-BE49-F238E27FC236}">
                <a16:creationId xmlns:a16="http://schemas.microsoft.com/office/drawing/2014/main" id="{7B9FFF5A-2634-05E1-ECD9-3340FFE17A1B}"/>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5">
            <a:extLst>
              <a:ext uri="{FF2B5EF4-FFF2-40B4-BE49-F238E27FC236}">
                <a16:creationId xmlns:a16="http://schemas.microsoft.com/office/drawing/2014/main" id="{307FEAA3-93D1-A285-2D09-2733238691DE}"/>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descr="Afbeelding met hemel, buitenshuis, wolk, water&#10;&#10;Automatisch gegenereerde beschrijving">
            <a:extLst>
              <a:ext uri="{FF2B5EF4-FFF2-40B4-BE49-F238E27FC236}">
                <a16:creationId xmlns:a16="http://schemas.microsoft.com/office/drawing/2014/main" id="{A4869033-9790-89C9-C17D-5C473C056CC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0018" b="7650"/>
          <a:stretch/>
        </p:blipFill>
        <p:spPr>
          <a:xfrm>
            <a:off x="20" y="11"/>
            <a:ext cx="12191979" cy="5194288"/>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cxnSp>
        <p:nvCxnSpPr>
          <p:cNvPr id="11" name="Rechte verbindingslijn 10">
            <a:extLst>
              <a:ext uri="{FF2B5EF4-FFF2-40B4-BE49-F238E27FC236}">
                <a16:creationId xmlns:a16="http://schemas.microsoft.com/office/drawing/2014/main" id="{423A2777-6A03-6C91-DFCD-294F640A0289}"/>
              </a:ext>
            </a:extLst>
          </p:cNvPr>
          <p:cNvCxnSpPr>
            <a:cxnSpLocks/>
          </p:cNvCxnSpPr>
          <p:nvPr userDrawn="1"/>
        </p:nvCxnSpPr>
        <p:spPr>
          <a:xfrm>
            <a:off x="609600" y="5849257"/>
            <a:ext cx="10972800" cy="0"/>
          </a:xfrm>
          <a:prstGeom prst="line">
            <a:avLst/>
          </a:prstGeom>
          <a:ln>
            <a:solidFill>
              <a:srgbClr val="DCD5E6"/>
            </a:solidFill>
          </a:ln>
        </p:spPr>
        <p:style>
          <a:lnRef idx="2">
            <a:schemeClr val="accent3"/>
          </a:lnRef>
          <a:fillRef idx="0">
            <a:schemeClr val="accent3"/>
          </a:fillRef>
          <a:effectRef idx="1">
            <a:schemeClr val="accent3"/>
          </a:effectRef>
          <a:fontRef idx="minor">
            <a:schemeClr val="tx1"/>
          </a:fontRef>
        </p:style>
      </p:cxnSp>
      <p:sp>
        <p:nvSpPr>
          <p:cNvPr id="12" name="Tekstvak 11">
            <a:extLst>
              <a:ext uri="{FF2B5EF4-FFF2-40B4-BE49-F238E27FC236}">
                <a16:creationId xmlns:a16="http://schemas.microsoft.com/office/drawing/2014/main" id="{17B8CD22-5B9E-6395-31C2-5DC3798B2AC5}"/>
              </a:ext>
            </a:extLst>
          </p:cNvPr>
          <p:cNvSpPr txBox="1"/>
          <p:nvPr userDrawn="1"/>
        </p:nvSpPr>
        <p:spPr>
          <a:xfrm>
            <a:off x="609600" y="5854153"/>
            <a:ext cx="1727200" cy="461665"/>
          </a:xfrm>
          <a:prstGeom prst="rect">
            <a:avLst/>
          </a:prstGeom>
          <a:noFill/>
        </p:spPr>
        <p:txBody>
          <a:bodyPr wrap="square" rtlCol="0">
            <a:spAutoFit/>
          </a:bodyPr>
          <a:lstStyle/>
          <a:p>
            <a:r>
              <a:rPr lang="en-US" sz="1200" dirty="0"/>
              <a:t>Organized by</a:t>
            </a:r>
          </a:p>
          <a:p>
            <a:endParaRPr lang="en-US" sz="1200" dirty="0"/>
          </a:p>
        </p:txBody>
      </p:sp>
      <p:pic>
        <p:nvPicPr>
          <p:cNvPr id="14" name="Picture 4" descr="Kadaster wordmark png images | PNGWing">
            <a:extLst>
              <a:ext uri="{FF2B5EF4-FFF2-40B4-BE49-F238E27FC236}">
                <a16:creationId xmlns:a16="http://schemas.microsoft.com/office/drawing/2014/main" id="{AD631F5D-F33C-C71E-3BB9-0FA55380AF4A}"/>
              </a:ext>
            </a:extLst>
          </p:cNvPr>
          <p:cNvPicPr>
            <a:picLocks noChangeAspect="1" noChangeArrowheads="1"/>
          </p:cNvPicPr>
          <p:nvPr userDrawn="1"/>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48350" y="6149103"/>
            <a:ext cx="722417" cy="561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TC TU Twente - DANS">
            <a:extLst>
              <a:ext uri="{FF2B5EF4-FFF2-40B4-BE49-F238E27FC236}">
                <a16:creationId xmlns:a16="http://schemas.microsoft.com/office/drawing/2014/main" id="{283FB7A2-C150-47B2-E5C3-9D81C486E725}"/>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82891" y="6249319"/>
            <a:ext cx="1564686" cy="46166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22D4B4BB-1404-74CF-22FF-BB9A177A9CFC}"/>
              </a:ext>
            </a:extLst>
          </p:cNvPr>
          <p:cNvSpPr txBox="1"/>
          <p:nvPr userDrawn="1"/>
        </p:nvSpPr>
        <p:spPr>
          <a:xfrm>
            <a:off x="5308600" y="145222"/>
            <a:ext cx="6883380" cy="1200329"/>
          </a:xfrm>
          <a:prstGeom prst="rect">
            <a:avLst/>
          </a:prstGeom>
          <a:noFill/>
        </p:spPr>
        <p:txBody>
          <a:bodyPr wrap="square">
            <a:spAutoFit/>
          </a:bodyPr>
          <a:lstStyle/>
          <a:p>
            <a:pPr algn="r"/>
            <a:r>
              <a:rPr lang="en-GB" dirty="0">
                <a:solidFill>
                  <a:schemeClr val="bg1"/>
                </a:solidFill>
              </a:rPr>
              <a:t>DIGITAL TRANSFORMATION FOR RESPONSIBLE LAND ADMINISTRATION</a:t>
            </a:r>
          </a:p>
          <a:p>
            <a:pPr algn="r"/>
            <a:endParaRPr lang="nl-NL" b="1" dirty="0">
              <a:solidFill>
                <a:schemeClr val="bg1"/>
              </a:solidFill>
            </a:endParaRPr>
          </a:p>
          <a:p>
            <a:pPr algn="r"/>
            <a:r>
              <a:rPr lang="nl-NL" b="1" dirty="0">
                <a:solidFill>
                  <a:schemeClr val="bg1"/>
                </a:solidFill>
              </a:rPr>
              <a:t>FIG Commission 7 &amp; 2 Annual Meeting 2023</a:t>
            </a:r>
          </a:p>
          <a:p>
            <a:pPr algn="r"/>
            <a:r>
              <a:rPr lang="en-GB" dirty="0">
                <a:solidFill>
                  <a:srgbClr val="FF0000"/>
                </a:solidFill>
              </a:rPr>
              <a:t>2-4 October 2023, Deventer </a:t>
            </a:r>
          </a:p>
        </p:txBody>
      </p:sp>
      <p:sp>
        <p:nvSpPr>
          <p:cNvPr id="24" name="Tekstvak 23">
            <a:extLst>
              <a:ext uri="{FF2B5EF4-FFF2-40B4-BE49-F238E27FC236}">
                <a16:creationId xmlns:a16="http://schemas.microsoft.com/office/drawing/2014/main" id="{21D44069-FC64-8688-70ED-0F0C998E12D7}"/>
              </a:ext>
            </a:extLst>
          </p:cNvPr>
          <p:cNvSpPr txBox="1"/>
          <p:nvPr userDrawn="1"/>
        </p:nvSpPr>
        <p:spPr>
          <a:xfrm>
            <a:off x="4216400" y="5854153"/>
            <a:ext cx="1169441" cy="461665"/>
          </a:xfrm>
          <a:prstGeom prst="rect">
            <a:avLst/>
          </a:prstGeom>
          <a:noFill/>
        </p:spPr>
        <p:txBody>
          <a:bodyPr wrap="square" rtlCol="0">
            <a:spAutoFit/>
          </a:bodyPr>
          <a:lstStyle/>
          <a:p>
            <a:r>
              <a:rPr lang="en-US" sz="1200" dirty="0"/>
              <a:t>Gold sponsor:</a:t>
            </a:r>
          </a:p>
          <a:p>
            <a:endParaRPr lang="en-US" sz="1200" dirty="0"/>
          </a:p>
        </p:txBody>
      </p:sp>
      <p:pic>
        <p:nvPicPr>
          <p:cNvPr id="25" name="Picture 10" descr="Trimble Logo and symbol, meaning, history, PNG, brand">
            <a:extLst>
              <a:ext uri="{FF2B5EF4-FFF2-40B4-BE49-F238E27FC236}">
                <a16:creationId xmlns:a16="http://schemas.microsoft.com/office/drawing/2014/main" id="{5EBE0E24-D1EC-E176-614B-45C69F5C766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00360" y="6097789"/>
            <a:ext cx="1223557" cy="76472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ESRI – Logos Download">
            <a:extLst>
              <a:ext uri="{FF2B5EF4-FFF2-40B4-BE49-F238E27FC236}">
                <a16:creationId xmlns:a16="http://schemas.microsoft.com/office/drawing/2014/main" id="{E2ABF422-52E1-39C5-ED7E-F2B7BEAB719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63560" y="6212480"/>
            <a:ext cx="1308126" cy="535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Leica Geosystems - Wikipedia">
            <a:extLst>
              <a:ext uri="{FF2B5EF4-FFF2-40B4-BE49-F238E27FC236}">
                <a16:creationId xmlns:a16="http://schemas.microsoft.com/office/drawing/2014/main" id="{C0E55671-D780-6EA8-1EFA-DC545CC5717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400296" y="6244043"/>
            <a:ext cx="726470" cy="4722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uisstijl VNG | VNG">
            <a:extLst>
              <a:ext uri="{FF2B5EF4-FFF2-40B4-BE49-F238E27FC236}">
                <a16:creationId xmlns:a16="http://schemas.microsoft.com/office/drawing/2014/main" id="{5B3DCAC5-C770-C31D-79C3-F8693E8E939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239545" y="5985151"/>
            <a:ext cx="1732501" cy="99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a:extLst>
              <a:ext uri="{FF2B5EF4-FFF2-40B4-BE49-F238E27FC236}">
                <a16:creationId xmlns:a16="http://schemas.microsoft.com/office/drawing/2014/main" id="{64999ECB-1FC5-BED2-58FE-5F06147B0FDA}"/>
              </a:ext>
            </a:extLst>
          </p:cNvPr>
          <p:cNvSpPr txBox="1"/>
          <p:nvPr userDrawn="1"/>
        </p:nvSpPr>
        <p:spPr>
          <a:xfrm>
            <a:off x="6500360" y="5854153"/>
            <a:ext cx="1169441" cy="461665"/>
          </a:xfrm>
          <a:prstGeom prst="rect">
            <a:avLst/>
          </a:prstGeom>
          <a:noFill/>
        </p:spPr>
        <p:txBody>
          <a:bodyPr wrap="square" rtlCol="0">
            <a:spAutoFit/>
          </a:bodyPr>
          <a:lstStyle/>
          <a:p>
            <a:r>
              <a:rPr lang="en-US" sz="1200" dirty="0"/>
              <a:t>Silver sponsor:</a:t>
            </a:r>
          </a:p>
          <a:p>
            <a:endParaRPr lang="en-US" sz="1200" dirty="0"/>
          </a:p>
        </p:txBody>
      </p:sp>
      <p:sp>
        <p:nvSpPr>
          <p:cNvPr id="30" name="Tekstvak 29">
            <a:extLst>
              <a:ext uri="{FF2B5EF4-FFF2-40B4-BE49-F238E27FC236}">
                <a16:creationId xmlns:a16="http://schemas.microsoft.com/office/drawing/2014/main" id="{6F298E25-5869-4210-5DBC-31E21F9F66CB}"/>
              </a:ext>
            </a:extLst>
          </p:cNvPr>
          <p:cNvSpPr txBox="1"/>
          <p:nvPr userDrawn="1"/>
        </p:nvSpPr>
        <p:spPr>
          <a:xfrm>
            <a:off x="9400296" y="5854153"/>
            <a:ext cx="1333222" cy="461665"/>
          </a:xfrm>
          <a:prstGeom prst="rect">
            <a:avLst/>
          </a:prstGeom>
          <a:noFill/>
        </p:spPr>
        <p:txBody>
          <a:bodyPr wrap="square" rtlCol="0">
            <a:spAutoFit/>
          </a:bodyPr>
          <a:lstStyle/>
          <a:p>
            <a:r>
              <a:rPr lang="en-US" sz="1200" dirty="0"/>
              <a:t>Bronze sponsors:</a:t>
            </a:r>
          </a:p>
          <a:p>
            <a:endParaRPr lang="en-US" sz="1200" dirty="0"/>
          </a:p>
        </p:txBody>
      </p:sp>
      <p:pic>
        <p:nvPicPr>
          <p:cNvPr id="31" name="Picture 2" descr="International Federation of Surveyors - Wikipedia">
            <a:extLst>
              <a:ext uri="{FF2B5EF4-FFF2-40B4-BE49-F238E27FC236}">
                <a16:creationId xmlns:a16="http://schemas.microsoft.com/office/drawing/2014/main" id="{E0D58B97-F579-37F9-FA75-91C824AF0A3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61891" y="70320"/>
            <a:ext cx="1074185" cy="126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84933"/>
      </p:ext>
    </p:extLst>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descr="Skyline Deventer Black - WoodWideCities">
            <a:extLst>
              <a:ext uri="{FF2B5EF4-FFF2-40B4-BE49-F238E27FC236}">
                <a16:creationId xmlns:a16="http://schemas.microsoft.com/office/drawing/2014/main" id="{BFF48A6D-071E-D557-D0BC-07032E0CB8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048" b="48085"/>
          <a:stretch/>
        </p:blipFill>
        <p:spPr bwMode="auto">
          <a:xfrm>
            <a:off x="942371" y="89187"/>
            <a:ext cx="6654800" cy="122532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19CA9BE6-BC2B-1038-891F-AD597EBBC937}"/>
              </a:ext>
            </a:extLst>
          </p:cNvPr>
          <p:cNvSpPr txBox="1"/>
          <p:nvPr/>
        </p:nvSpPr>
        <p:spPr>
          <a:xfrm>
            <a:off x="6299200" y="240184"/>
            <a:ext cx="5762171" cy="923330"/>
          </a:xfrm>
          <a:prstGeom prst="rect">
            <a:avLst/>
          </a:prstGeom>
          <a:noFill/>
        </p:spPr>
        <p:txBody>
          <a:bodyPr wrap="square" rtlCol="0">
            <a:spAutoFit/>
          </a:bodyPr>
          <a:lstStyle/>
          <a:p>
            <a:pPr algn="r"/>
            <a:r>
              <a:rPr lang="en-GB" dirty="0"/>
              <a:t>Digital Transformation for Responsible Land Administration</a:t>
            </a:r>
          </a:p>
          <a:p>
            <a:pPr algn="r"/>
            <a:r>
              <a:rPr lang="nl-NL" b="1" dirty="0">
                <a:solidFill>
                  <a:srgbClr val="0D4980"/>
                </a:solidFill>
              </a:rPr>
              <a:t>FIG Commission 7 &amp; 2 Annual Meeting 2023</a:t>
            </a:r>
            <a:endParaRPr lang="nl-NL" b="1" dirty="0"/>
          </a:p>
          <a:p>
            <a:pPr algn="r"/>
            <a:r>
              <a:rPr lang="en-GB" dirty="0">
                <a:solidFill>
                  <a:srgbClr val="FF0000"/>
                </a:solidFill>
              </a:rPr>
              <a:t>2-4 October 2023, Deventer </a:t>
            </a:r>
          </a:p>
        </p:txBody>
      </p:sp>
      <p:pic>
        <p:nvPicPr>
          <p:cNvPr id="13" name="Picture 2" descr="International Federation of Surveyors - Wikipedia">
            <a:extLst>
              <a:ext uri="{FF2B5EF4-FFF2-40B4-BE49-F238E27FC236}">
                <a16:creationId xmlns:a16="http://schemas.microsoft.com/office/drawing/2014/main" id="{6C10665D-2985-4F1E-D0A0-70FD5AD3B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91" y="70320"/>
            <a:ext cx="1074185" cy="1263059"/>
          </a:xfrm>
          <a:prstGeom prst="rect">
            <a:avLst/>
          </a:prstGeom>
          <a:noFill/>
          <a:extLst>
            <a:ext uri="{909E8E84-426E-40DD-AFC4-6F175D3DCCD1}">
              <a14:hiddenFill xmlns:a14="http://schemas.microsoft.com/office/drawing/2010/main">
                <a:solidFill>
                  <a:srgbClr val="FFFFFF"/>
                </a:solidFill>
              </a14:hiddenFill>
            </a:ext>
          </a:extLst>
        </p:spPr>
      </p:pic>
      <p:cxnSp>
        <p:nvCxnSpPr>
          <p:cNvPr id="2" name="Rechte verbindingslijn 1">
            <a:extLst>
              <a:ext uri="{FF2B5EF4-FFF2-40B4-BE49-F238E27FC236}">
                <a16:creationId xmlns:a16="http://schemas.microsoft.com/office/drawing/2014/main" id="{6D04BADB-8E9F-8F19-298A-6E323622759C}"/>
              </a:ext>
            </a:extLst>
          </p:cNvPr>
          <p:cNvCxnSpPr>
            <a:cxnSpLocks/>
          </p:cNvCxnSpPr>
          <p:nvPr/>
        </p:nvCxnSpPr>
        <p:spPr>
          <a:xfrm>
            <a:off x="609600" y="5849257"/>
            <a:ext cx="10972800" cy="0"/>
          </a:xfrm>
          <a:prstGeom prst="line">
            <a:avLst/>
          </a:prstGeom>
          <a:ln>
            <a:solidFill>
              <a:srgbClr val="DCD5E6"/>
            </a:solidFill>
          </a:ln>
        </p:spPr>
        <p:style>
          <a:lnRef idx="2">
            <a:schemeClr val="accent3"/>
          </a:lnRef>
          <a:fillRef idx="0">
            <a:schemeClr val="accent3"/>
          </a:fillRef>
          <a:effectRef idx="1">
            <a:schemeClr val="accent3"/>
          </a:effectRef>
          <a:fontRef idx="minor">
            <a:schemeClr val="tx1"/>
          </a:fontRef>
        </p:style>
      </p:cxnSp>
      <p:sp>
        <p:nvSpPr>
          <p:cNvPr id="3" name="Tekstvak 2">
            <a:extLst>
              <a:ext uri="{FF2B5EF4-FFF2-40B4-BE49-F238E27FC236}">
                <a16:creationId xmlns:a16="http://schemas.microsoft.com/office/drawing/2014/main" id="{04D04B4B-CBA7-05AD-1976-BA08FF364650}"/>
              </a:ext>
            </a:extLst>
          </p:cNvPr>
          <p:cNvSpPr txBox="1"/>
          <p:nvPr/>
        </p:nvSpPr>
        <p:spPr>
          <a:xfrm>
            <a:off x="609600" y="5854153"/>
            <a:ext cx="1727200" cy="461665"/>
          </a:xfrm>
          <a:prstGeom prst="rect">
            <a:avLst/>
          </a:prstGeom>
          <a:noFill/>
        </p:spPr>
        <p:txBody>
          <a:bodyPr wrap="square" rtlCol="0">
            <a:spAutoFit/>
          </a:bodyPr>
          <a:lstStyle/>
          <a:p>
            <a:r>
              <a:rPr lang="en-US" sz="1200" dirty="0"/>
              <a:t>Organized by</a:t>
            </a:r>
          </a:p>
          <a:p>
            <a:endParaRPr lang="en-US" sz="1200" dirty="0"/>
          </a:p>
        </p:txBody>
      </p:sp>
      <p:pic>
        <p:nvPicPr>
          <p:cNvPr id="4" name="Picture 4" descr="Kadaster wordmark png images | PNGWing">
            <a:extLst>
              <a:ext uri="{FF2B5EF4-FFF2-40B4-BE49-F238E27FC236}">
                <a16:creationId xmlns:a16="http://schemas.microsoft.com/office/drawing/2014/main" id="{4BC83747-217F-254D-2909-4CEBABA66DC1}"/>
              </a:ext>
            </a:extLst>
          </p:cNvPr>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6360" y="6175642"/>
            <a:ext cx="688297" cy="535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TC TU Twente - DANS">
            <a:extLst>
              <a:ext uri="{FF2B5EF4-FFF2-40B4-BE49-F238E27FC236}">
                <a16:creationId xmlns:a16="http://schemas.microsoft.com/office/drawing/2014/main" id="{0941C96B-508C-2359-1566-D3A503C133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034" y="6249320"/>
            <a:ext cx="1564686" cy="461664"/>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512AB919-5D3F-5DD1-2695-26D4FA500278}"/>
              </a:ext>
            </a:extLst>
          </p:cNvPr>
          <p:cNvSpPr txBox="1"/>
          <p:nvPr/>
        </p:nvSpPr>
        <p:spPr>
          <a:xfrm>
            <a:off x="4216400" y="5854153"/>
            <a:ext cx="1169441" cy="461665"/>
          </a:xfrm>
          <a:prstGeom prst="rect">
            <a:avLst/>
          </a:prstGeom>
          <a:noFill/>
        </p:spPr>
        <p:txBody>
          <a:bodyPr wrap="square" rtlCol="0">
            <a:spAutoFit/>
          </a:bodyPr>
          <a:lstStyle/>
          <a:p>
            <a:r>
              <a:rPr lang="en-US" sz="1200" dirty="0"/>
              <a:t>Gold sponsor:</a:t>
            </a:r>
          </a:p>
          <a:p>
            <a:endParaRPr lang="en-US" sz="1200" dirty="0"/>
          </a:p>
        </p:txBody>
      </p:sp>
      <p:pic>
        <p:nvPicPr>
          <p:cNvPr id="23" name="Picture 10" descr="Trimble Logo and symbol, meaning, history, PNG, brand">
            <a:extLst>
              <a:ext uri="{FF2B5EF4-FFF2-40B4-BE49-F238E27FC236}">
                <a16:creationId xmlns:a16="http://schemas.microsoft.com/office/drawing/2014/main" id="{1F61A549-B4EA-1363-C9A2-01405AC3F5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0360" y="6097789"/>
            <a:ext cx="1223557" cy="7647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ESRI – Logos Download">
            <a:extLst>
              <a:ext uri="{FF2B5EF4-FFF2-40B4-BE49-F238E27FC236}">
                <a16:creationId xmlns:a16="http://schemas.microsoft.com/office/drawing/2014/main" id="{3DF1ECB9-BB41-4B3C-E2D2-3D9167D0E6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3560" y="6212480"/>
            <a:ext cx="1308126" cy="5353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Leica Geosystems - Wikipedia">
            <a:extLst>
              <a:ext uri="{FF2B5EF4-FFF2-40B4-BE49-F238E27FC236}">
                <a16:creationId xmlns:a16="http://schemas.microsoft.com/office/drawing/2014/main" id="{20D6FD9B-AA0C-BF12-A0FA-59CFCA5E09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00296" y="6244043"/>
            <a:ext cx="726470" cy="472217"/>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E94A66DA-EBA6-B119-8CA5-A21A6ECD4219}"/>
              </a:ext>
            </a:extLst>
          </p:cNvPr>
          <p:cNvSpPr txBox="1"/>
          <p:nvPr/>
        </p:nvSpPr>
        <p:spPr>
          <a:xfrm>
            <a:off x="6500360" y="5854153"/>
            <a:ext cx="1169441" cy="461665"/>
          </a:xfrm>
          <a:prstGeom prst="rect">
            <a:avLst/>
          </a:prstGeom>
          <a:noFill/>
        </p:spPr>
        <p:txBody>
          <a:bodyPr wrap="square" rtlCol="0">
            <a:spAutoFit/>
          </a:bodyPr>
          <a:lstStyle/>
          <a:p>
            <a:r>
              <a:rPr lang="en-US" sz="1200" dirty="0"/>
              <a:t>Silver sponsor:</a:t>
            </a:r>
          </a:p>
          <a:p>
            <a:endParaRPr lang="en-US" sz="1200" dirty="0"/>
          </a:p>
        </p:txBody>
      </p:sp>
      <p:sp>
        <p:nvSpPr>
          <p:cNvPr id="27" name="Tekstvak 26">
            <a:extLst>
              <a:ext uri="{FF2B5EF4-FFF2-40B4-BE49-F238E27FC236}">
                <a16:creationId xmlns:a16="http://schemas.microsoft.com/office/drawing/2014/main" id="{9715A7F8-2BCF-E785-227E-3F2524ECE536}"/>
              </a:ext>
            </a:extLst>
          </p:cNvPr>
          <p:cNvSpPr txBox="1"/>
          <p:nvPr/>
        </p:nvSpPr>
        <p:spPr>
          <a:xfrm>
            <a:off x="9400296" y="5854153"/>
            <a:ext cx="1333222" cy="461665"/>
          </a:xfrm>
          <a:prstGeom prst="rect">
            <a:avLst/>
          </a:prstGeom>
          <a:noFill/>
        </p:spPr>
        <p:txBody>
          <a:bodyPr wrap="square" rtlCol="0">
            <a:spAutoFit/>
          </a:bodyPr>
          <a:lstStyle/>
          <a:p>
            <a:r>
              <a:rPr lang="en-US" sz="1200" dirty="0"/>
              <a:t>Bronze sponsors:</a:t>
            </a:r>
          </a:p>
          <a:p>
            <a:endParaRPr lang="en-US" sz="1200" dirty="0"/>
          </a:p>
        </p:txBody>
      </p:sp>
      <p:pic>
        <p:nvPicPr>
          <p:cNvPr id="7" name="Picture 8" descr="Huisstijl VNG | VNG">
            <a:extLst>
              <a:ext uri="{FF2B5EF4-FFF2-40B4-BE49-F238E27FC236}">
                <a16:creationId xmlns:a16="http://schemas.microsoft.com/office/drawing/2014/main" id="{BE438723-894D-0710-77CB-E766A8644BD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239545" y="5985151"/>
            <a:ext cx="1732501" cy="99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95046"/>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oecd-ilibrary.org/urban-rural-and-regional-development/global-compendium-of-land-value-capture-policies_4f9559ee-en"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ivsc.org/standards/" TargetMode="External"/><Relationship Id="rId3" Type="http://schemas.openxmlformats.org/officeDocument/2006/relationships/slideLayout" Target="../slideLayouts/slideLayout3.xml"/><Relationship Id="rId7" Type="http://schemas.openxmlformats.org/officeDocument/2006/relationships/hyperlink" Target="https://www.oecd-ilibrary.org/urban-rural-and-regional-development/global-compendium-of-land-value-capture-policies_4f9559ee-en"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8.xml"/><Relationship Id="rId9" Type="http://schemas.openxmlformats.org/officeDocument/2006/relationships/hyperlink" Target="https://www.rics.org/news-insights/research-and-insights/valuing-unregistered-land"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ivsc.org/standards/" TargetMode="External"/><Relationship Id="rId3" Type="http://schemas.openxmlformats.org/officeDocument/2006/relationships/slideLayout" Target="../slideLayouts/slideLayout3.xml"/><Relationship Id="rId7" Type="http://schemas.openxmlformats.org/officeDocument/2006/relationships/hyperlink" Target="https://www.oecd-ilibrary.org/urban-rural-and-regional-development/global-compendium-of-land-value-capture-policies_4f9559ee-en"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9.xml"/><Relationship Id="rId9" Type="http://schemas.openxmlformats.org/officeDocument/2006/relationships/hyperlink" Target="https://www.rics.org/news-insights/research-and-insights/valuing-unregistered-lan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oecd-ilibrary.org/urban-rural-and-regional-development/global-compendium-of-land-value-capture-policies_4f9559ee-en" TargetMode="Externa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oecd-ilibrary.org/urban-rural-and-regional-development/global-compendium-of-land-value-capture-policies_4f9559ee-en"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oecd-ilibrary.org/urban-rural-and-regional-development/global-compendium-of-land-value-capture-policies_4f9559ee-en"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oecd-ilibrary.org/urban-rural-and-regional-development/global-compendium-of-land-value-capture-policies_4f9559ee-en"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795FD9-0D8B-E2A2-AF95-F09310E32BE5}"/>
              </a:ext>
            </a:extLst>
          </p:cNvPr>
          <p:cNvSpPr txBox="1"/>
          <p:nvPr/>
        </p:nvSpPr>
        <p:spPr>
          <a:xfrm>
            <a:off x="2420644" y="4696286"/>
            <a:ext cx="7350711" cy="830997"/>
          </a:xfrm>
          <a:prstGeom prst="rect">
            <a:avLst/>
          </a:prstGeom>
          <a:noFill/>
        </p:spPr>
        <p:txBody>
          <a:bodyPr wrap="square" rtlCol="0">
            <a:spAutoFit/>
          </a:bodyPr>
          <a:lstStyle/>
          <a:p>
            <a:pPr algn="ctr"/>
            <a:r>
              <a:rPr lang="en-ZA" sz="2400" dirty="0"/>
              <a:t>Teaching Essentials for Responsible Land Administration – a quick SWOT analysis</a:t>
            </a:r>
          </a:p>
        </p:txBody>
      </p:sp>
    </p:spTree>
    <p:extLst>
      <p:ext uri="{BB962C8B-B14F-4D97-AF65-F5344CB8AC3E}">
        <p14:creationId xmlns:p14="http://schemas.microsoft.com/office/powerpoint/2010/main" val="1728820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12AAF-1734-0C33-08D0-EFB3DF3E95C3}"/>
              </a:ext>
            </a:extLst>
          </p:cNvPr>
          <p:cNvSpPr txBox="1"/>
          <p:nvPr/>
        </p:nvSpPr>
        <p:spPr>
          <a:xfrm>
            <a:off x="1227336" y="2274078"/>
            <a:ext cx="9710740" cy="2428101"/>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GLTN: </a:t>
            </a:r>
            <a:r>
              <a:rPr lang="en-GB" dirty="0"/>
              <a:t>RESPONSIBLE LAND ADMINISTRATION TEACHING ESSENTIALS </a:t>
            </a:r>
          </a:p>
          <a:p>
            <a:pPr>
              <a:lnSpc>
                <a:spcPct val="107000"/>
              </a:lnSpc>
              <a:spcAft>
                <a:spcPts val="800"/>
              </a:spcAft>
            </a:pPr>
            <a:r>
              <a:rPr lang="en-GB" sz="2800" b="1" dirty="0"/>
              <a:t>MODULE 4 </a:t>
            </a:r>
            <a:r>
              <a:rPr lang="en-ZA" sz="2800" b="1" dirty="0"/>
              <a:t>RESPONSIBLE LAND ADMINISTRATION IN PRACTICE</a:t>
            </a:r>
            <a:endParaRPr lang="en-GB"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Didier </a:t>
            </a:r>
            <a:r>
              <a:rPr lang="en-GB" sz="2400" b="1" kern="100" dirty="0" err="1">
                <a:effectLst/>
                <a:latin typeface="Calibri" panose="020F0502020204030204" pitchFamily="34" charset="0"/>
                <a:ea typeface="Calibri" panose="020F0502020204030204" pitchFamily="34" charset="0"/>
                <a:cs typeface="Times New Roman" panose="02020603050405020304" pitchFamily="18" charset="0"/>
              </a:rPr>
              <a:t>Rugema</a:t>
            </a: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 and Simon Hull</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06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Delivery</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Content</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4 – Responsible land administration in practice</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2"/>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1. Are all bases covered?</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Y</a:t>
            </a:r>
            <a:r>
              <a:rPr lang="en-ZA" sz="1200" dirty="0">
                <a:solidFill>
                  <a:schemeClr val="tx1"/>
                </a:solidFill>
                <a:effectLst/>
                <a:latin typeface="+mj-lt"/>
                <a:ea typeface="Times New Roman" panose="02020603050405020304" pitchFamily="18" charset="0"/>
                <a:cs typeface="Times New Roman" panose="02020603050405020304" pitchFamily="18" charset="0"/>
              </a:rPr>
              <a:t>es</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2. A</a:t>
            </a:r>
            <a:r>
              <a:rPr lang="en-ZA" sz="1200" dirty="0">
                <a:solidFill>
                  <a:schemeClr val="tx1"/>
                </a:solidFill>
                <a:effectLst/>
                <a:latin typeface="+mj-lt"/>
                <a:ea typeface="Times New Roman" panose="02020603050405020304" pitchFamily="18" charset="0"/>
                <a:cs typeface="Times New Roman" panose="02020603050405020304" pitchFamily="18" charset="0"/>
              </a:rPr>
              <a:t>re there more recent publications / theories to include?</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GB" sz="1200" dirty="0">
              <a:solidFill>
                <a:schemeClr val="tx1"/>
              </a:solidFill>
              <a:latin typeface="+mj-lt"/>
              <a:hlinkClick r:id="rId7">
                <a:extLst>
                  <a:ext uri="{A12FA001-AC4F-418D-AE19-62706E023703}">
                    <ahyp:hlinkClr xmlns:ahyp="http://schemas.microsoft.com/office/drawing/2018/hyperlinkcolor" val="tx"/>
                  </a:ext>
                </a:extLst>
              </a:hlinkClick>
            </a:endParaRPr>
          </a:p>
          <a:p>
            <a:pPr>
              <a:buSzPts val="1000"/>
              <a:tabLst>
                <a:tab pos="914400" algn="l"/>
              </a:tabLst>
            </a:pPr>
            <a:r>
              <a:rPr lang="en-US" sz="1200" dirty="0">
                <a:solidFill>
                  <a:schemeClr val="tx1"/>
                </a:solidFill>
                <a:latin typeface="+mj-lt"/>
              </a:rPr>
              <a:t>The module could add the following recent and relevant reference: “HULL, S. &amp; WHITTAL, J. 2019. Human rights in tension: guiding cadastral systems development in customary land rights contexts. Survey Review, 51, 97-113.”</a:t>
            </a: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any content outdated or is the focus too </a:t>
            </a:r>
            <a:r>
              <a:rPr lang="en-ZA" sz="1200" dirty="0">
                <a:solidFill>
                  <a:schemeClr val="tx1"/>
                </a:solidFill>
                <a:latin typeface="+mj-lt"/>
                <a:cs typeface="Times New Roman" panose="02020603050405020304" pitchFamily="18" charset="0"/>
              </a:rPr>
              <a:t>narrow?</a:t>
            </a:r>
          </a:p>
          <a:p>
            <a:pPr>
              <a:buSzPts val="1000"/>
              <a:tabLst>
                <a:tab pos="914400" algn="l"/>
              </a:tabLst>
            </a:pPr>
            <a:endParaRPr lang="en-US" sz="1200" dirty="0">
              <a:solidFill>
                <a:schemeClr val="tx1"/>
              </a:solidFill>
              <a:latin typeface="+mj-lt"/>
              <a:cs typeface="Times New Roman" panose="02020603050405020304" pitchFamily="18" charset="0"/>
            </a:endParaRP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Update definitions: land governance, administration, land administration system, FFPLA</a:t>
            </a: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LA is conceived of as government responsibility only, whereas it occurs at many levels.</a:t>
            </a:r>
            <a:endParaRPr lang="en-GB" sz="1200" dirty="0">
              <a:solidFill>
                <a:schemeClr val="tx1"/>
              </a:solidFill>
              <a:latin typeface="+mj-lt"/>
              <a:cs typeface="Times New Roman" panose="02020603050405020304" pitchFamily="18" charset="0"/>
            </a:endParaRP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8"/>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GB" sz="1200" dirty="0">
                <a:solidFill>
                  <a:schemeClr val="tx1"/>
                </a:solidFill>
                <a:latin typeface="+mj-lt"/>
              </a:rPr>
              <a:t>1. </a:t>
            </a:r>
            <a:r>
              <a:rPr lang="en-ZA" sz="1200" dirty="0">
                <a:solidFill>
                  <a:schemeClr val="tx1"/>
                </a:solidFill>
                <a:effectLst/>
                <a:latin typeface="+mj-lt"/>
                <a:ea typeface="Times New Roman" panose="02020603050405020304" pitchFamily="18" charset="0"/>
                <a:cs typeface="Times New Roman" panose="02020603050405020304" pitchFamily="18" charset="0"/>
              </a:rPr>
              <a:t>Are the learning outcomes appropriate and complete? </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L</a:t>
            </a:r>
            <a:r>
              <a:rPr lang="en-ZA" sz="1200" dirty="0">
                <a:solidFill>
                  <a:schemeClr val="tx1"/>
                </a:solidFill>
                <a:effectLst/>
                <a:latin typeface="+mj-lt"/>
                <a:ea typeface="Times New Roman" panose="02020603050405020304" pitchFamily="18" charset="0"/>
                <a:cs typeface="Times New Roman" panose="02020603050405020304" pitchFamily="18" charset="0"/>
              </a:rPr>
              <a:t>earning outcomes appropriate and complete. Learners can get more information from the listed references if needed.</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2. Are the graphics useful? Can they be improved? </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GB" sz="1200" dirty="0">
                <a:solidFill>
                  <a:schemeClr val="tx1"/>
                </a:solidFill>
                <a:effectLst/>
                <a:latin typeface="+mj-lt"/>
                <a:ea typeface="Calibri" panose="020F0502020204030204" pitchFamily="34" charset="0"/>
                <a:cs typeface="Times New Roman" panose="02020603050405020304" pitchFamily="18" charset="0"/>
              </a:rPr>
              <a:t>Include sources of information in the figures.</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the sequencing of ideas correct or can it be improved?</a:t>
            </a: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US" sz="1200" dirty="0">
                <a:solidFill>
                  <a:schemeClr val="tx1"/>
                </a:solidFill>
                <a:latin typeface="+mj-lt"/>
                <a:ea typeface="Times New Roman" panose="02020603050405020304" pitchFamily="18" charset="0"/>
                <a:cs typeface="Times New Roman" panose="02020603050405020304" pitchFamily="18" charset="0"/>
              </a:rPr>
              <a:t>Consider switching Lesson 4.3 (capacity development) and Lesson 4.5 (Land Information Management Principles).</a:t>
            </a:r>
            <a:endParaRPr lang="en-ZA" sz="1200" dirty="0">
              <a:solidFill>
                <a:schemeClr val="tx1"/>
              </a:solidFill>
              <a:effectLst/>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2435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6" name="Freeform 35"/>
          <p:cNvSpPr/>
          <p:nvPr/>
        </p:nvSpPr>
        <p:spPr>
          <a:xfrm>
            <a:off x="609599" y="3764091"/>
            <a:ext cx="5219082"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rPr>
              <a:t>Opportunities</a:t>
            </a:r>
          </a:p>
        </p:txBody>
      </p:sp>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Weaknesses</a:t>
            </a:r>
          </a:p>
        </p:txBody>
      </p:sp>
      <p:sp>
        <p:nvSpPr>
          <p:cNvPr id="35" name="Freeform 34"/>
          <p:cNvSpPr/>
          <p:nvPr/>
        </p:nvSpPr>
        <p:spPr>
          <a:xfrm>
            <a:off x="6198963" y="3764090"/>
            <a:ext cx="5219083"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Threats</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Strengths</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2 – Land Tenure Security</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3"/>
            <a:ext cx="5219082" cy="1407357"/>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200" dirty="0">
                <a:solidFill>
                  <a:schemeClr val="tx1"/>
                </a:solidFill>
              </a:rPr>
              <a:t>‘Formal’ / ‘informal’ are defined for the context</a:t>
            </a:r>
          </a:p>
          <a:p>
            <a:pPr marL="171450" lvl="0" indent="-171450">
              <a:buFont typeface="Arial" panose="020B0604020202020204" pitchFamily="34" charset="0"/>
              <a:buChar char="•"/>
            </a:pPr>
            <a:r>
              <a:rPr lang="en-GB" sz="1200" dirty="0">
                <a:solidFill>
                  <a:schemeClr val="tx1"/>
                </a:solidFill>
              </a:rPr>
              <a:t>Clear definitions: land governance, land administration, land management</a:t>
            </a:r>
          </a:p>
          <a:p>
            <a:pPr marL="171450" lvl="0" indent="-171450">
              <a:buFont typeface="Arial" panose="020B0604020202020204" pitchFamily="34" charset="0"/>
              <a:buChar char="•"/>
            </a:pPr>
            <a:r>
              <a:rPr lang="en-GB" sz="1200" dirty="0">
                <a:solidFill>
                  <a:schemeClr val="tx1"/>
                </a:solidFill>
              </a:rPr>
              <a:t>Several descriptive case studies</a:t>
            </a:r>
          </a:p>
          <a:p>
            <a:pPr marL="171450" lvl="0" indent="-171450">
              <a:buFont typeface="Arial" panose="020B0604020202020204" pitchFamily="34" charset="0"/>
              <a:buChar char="•"/>
            </a:pPr>
            <a:r>
              <a:rPr lang="en-GB" sz="1200" dirty="0">
                <a:solidFill>
                  <a:schemeClr val="tx1"/>
                </a:solidFill>
              </a:rPr>
              <a:t>Describing measurable goals for land tenure reform</a:t>
            </a:r>
          </a:p>
          <a:p>
            <a:pPr marL="171450" lvl="0" indent="-171450">
              <a:buFont typeface="Arial" panose="020B0604020202020204" pitchFamily="34" charset="0"/>
              <a:buChar char="•"/>
            </a:pPr>
            <a:r>
              <a:rPr lang="en-GB" sz="1200" dirty="0">
                <a:solidFill>
                  <a:schemeClr val="tx1"/>
                </a:solidFill>
              </a:rPr>
              <a:t>Good reference lists for further reading.</a:t>
            </a:r>
          </a:p>
        </p:txBody>
      </p:sp>
      <p:sp>
        <p:nvSpPr>
          <p:cNvPr id="6" name="Rectangle 5">
            <a:extLst>
              <a:ext uri="{FF2B5EF4-FFF2-40B4-BE49-F238E27FC236}">
                <a16:creationId xmlns:a16="http://schemas.microsoft.com/office/drawing/2014/main" id="{E5CE5E2B-A581-793A-22BA-8C0C2006A2EB}"/>
              </a:ext>
            </a:extLst>
          </p:cNvPr>
          <p:cNvSpPr/>
          <p:nvPr/>
        </p:nvSpPr>
        <p:spPr>
          <a:xfrm>
            <a:off x="609599" y="4092606"/>
            <a:ext cx="5219082" cy="1670235"/>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200" dirty="0">
                <a:solidFill>
                  <a:schemeClr val="tx1"/>
                </a:solidFill>
              </a:rPr>
              <a:t>Update literature  - several references to draft publications that will be final by now (</a:t>
            </a:r>
            <a:r>
              <a:rPr lang="en-GB" sz="1200" dirty="0" err="1">
                <a:solidFill>
                  <a:schemeClr val="tx1"/>
                </a:solidFill>
              </a:rPr>
              <a:t>incl</a:t>
            </a:r>
            <a:r>
              <a:rPr lang="en-GB" sz="1200" dirty="0">
                <a:solidFill>
                  <a:schemeClr val="tx1"/>
                </a:solidFill>
              </a:rPr>
              <a:t> SDGs).</a:t>
            </a:r>
          </a:p>
          <a:p>
            <a:pPr marL="171450" lvl="0" indent="-171450">
              <a:buFont typeface="Arial" panose="020B0604020202020204" pitchFamily="34" charset="0"/>
              <a:buChar char="•"/>
            </a:pPr>
            <a:r>
              <a:rPr lang="en-GB" sz="1200" dirty="0">
                <a:solidFill>
                  <a:schemeClr val="tx1"/>
                </a:solidFill>
              </a:rPr>
              <a:t>Expand on MAST and SOLA examples.</a:t>
            </a:r>
          </a:p>
          <a:p>
            <a:pPr marL="171450" lvl="0" indent="-171450">
              <a:buFont typeface="Arial" panose="020B0604020202020204" pitchFamily="34" charset="0"/>
              <a:buChar char="•"/>
            </a:pPr>
            <a:r>
              <a:rPr lang="en-GB" sz="1200" dirty="0">
                <a:solidFill>
                  <a:schemeClr val="tx1"/>
                </a:solidFill>
              </a:rPr>
              <a:t>Update to reflect on LTR goal attainment.</a:t>
            </a:r>
          </a:p>
          <a:p>
            <a:pPr marL="171450" lvl="0" indent="-171450">
              <a:buFont typeface="Arial" panose="020B0604020202020204" pitchFamily="34" charset="0"/>
              <a:buChar char="•"/>
            </a:pPr>
            <a:r>
              <a:rPr lang="en-GB" sz="1200" dirty="0">
                <a:solidFill>
                  <a:schemeClr val="tx1"/>
                </a:solidFill>
              </a:rPr>
              <a:t>Update case studies with details of successes / failures. Longitudinal studies are NB.</a:t>
            </a:r>
          </a:p>
          <a:p>
            <a:pPr marL="171450" lvl="0" indent="-171450">
              <a:buFont typeface="Arial" panose="020B0604020202020204" pitchFamily="34" charset="0"/>
              <a:buChar char="•"/>
            </a:pPr>
            <a:r>
              <a:rPr lang="en-GB" sz="1200" dirty="0">
                <a:solidFill>
                  <a:schemeClr val="tx1"/>
                </a:solidFill>
              </a:rPr>
              <a:t>Broaden definitions to accommodate a wider understanding of concepts.</a:t>
            </a: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9"/>
            <a:ext cx="5219082" cy="1405881"/>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200" dirty="0">
                <a:solidFill>
                  <a:schemeClr val="tx1"/>
                </a:solidFill>
              </a:rPr>
              <a:t>Needs proofing. Some text appears as bullet points / incomplete notes.</a:t>
            </a:r>
          </a:p>
          <a:p>
            <a:pPr marL="171450" lvl="0" indent="-171450">
              <a:buFont typeface="Arial" panose="020B0604020202020204" pitchFamily="34" charset="0"/>
              <a:buChar char="•"/>
            </a:pPr>
            <a:r>
              <a:rPr lang="en-GB" sz="1200" dirty="0">
                <a:solidFill>
                  <a:schemeClr val="tx1"/>
                </a:solidFill>
              </a:rPr>
              <a:t>Graphics and tables presented but not discussed.</a:t>
            </a:r>
          </a:p>
          <a:p>
            <a:pPr marL="171450" lvl="0" indent="-171450">
              <a:buFont typeface="Arial" panose="020B0604020202020204" pitchFamily="34" charset="0"/>
              <a:buChar char="•"/>
            </a:pPr>
            <a:r>
              <a:rPr lang="en-GB" sz="1200" dirty="0">
                <a:solidFill>
                  <a:schemeClr val="tx1"/>
                </a:solidFill>
              </a:rPr>
              <a:t>No references post 2017.</a:t>
            </a:r>
          </a:p>
          <a:p>
            <a:pPr marL="171450" lvl="0" indent="-171450">
              <a:buFont typeface="Arial" panose="020B0604020202020204" pitchFamily="34" charset="0"/>
              <a:buChar char="•"/>
            </a:pPr>
            <a:r>
              <a:rPr lang="en-GB" sz="1200" dirty="0">
                <a:solidFill>
                  <a:schemeClr val="tx1"/>
                </a:solidFill>
              </a:rPr>
              <a:t>LA is conceived of as government responsibility only</a:t>
            </a:r>
          </a:p>
        </p:txBody>
      </p:sp>
      <p:sp>
        <p:nvSpPr>
          <p:cNvPr id="8" name="Rectangle 7">
            <a:extLst>
              <a:ext uri="{FF2B5EF4-FFF2-40B4-BE49-F238E27FC236}">
                <a16:creationId xmlns:a16="http://schemas.microsoft.com/office/drawing/2014/main" id="{6A731731-D70C-B6F4-E2A9-1D95E83CA426}"/>
              </a:ext>
            </a:extLst>
          </p:cNvPr>
          <p:cNvSpPr/>
          <p:nvPr/>
        </p:nvSpPr>
        <p:spPr>
          <a:xfrm>
            <a:off x="6195154" y="4092605"/>
            <a:ext cx="5219082" cy="1671712"/>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200" dirty="0">
                <a:solidFill>
                  <a:schemeClr val="tx1"/>
                </a:solidFill>
              </a:rPr>
              <a:t>Organisational culture: can pose a barrier to inclusion of new employees. Need to highlight ways of avoiding this.</a:t>
            </a:r>
          </a:p>
        </p:txBody>
      </p:sp>
    </p:spTree>
    <p:custDataLst>
      <p:tags r:id="rId1"/>
    </p:custDataLst>
    <p:extLst>
      <p:ext uri="{BB962C8B-B14F-4D97-AF65-F5344CB8AC3E}">
        <p14:creationId xmlns:p14="http://schemas.microsoft.com/office/powerpoint/2010/main" val="397242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12AAF-1734-0C33-08D0-EFB3DF3E95C3}"/>
              </a:ext>
            </a:extLst>
          </p:cNvPr>
          <p:cNvSpPr txBox="1"/>
          <p:nvPr/>
        </p:nvSpPr>
        <p:spPr>
          <a:xfrm>
            <a:off x="1227337" y="2274078"/>
            <a:ext cx="7060136" cy="2428101"/>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GLTN: </a:t>
            </a:r>
            <a:r>
              <a:rPr lang="en-GB" dirty="0"/>
              <a:t>RESPONSIBLE LAND ADMINISTRATION TEACHING ESSENTIALS </a:t>
            </a:r>
          </a:p>
          <a:p>
            <a:pPr>
              <a:lnSpc>
                <a:spcPct val="107000"/>
              </a:lnSpc>
              <a:spcAft>
                <a:spcPts val="800"/>
              </a:spcAft>
            </a:pPr>
            <a:r>
              <a:rPr lang="en-GB" sz="2800" b="1" dirty="0"/>
              <a:t>MODULE 5 LAND BASED FINANCE </a:t>
            </a:r>
          </a:p>
          <a:p>
            <a:pPr>
              <a:lnSpc>
                <a:spcPct val="107000"/>
              </a:lnSpc>
              <a:spcAft>
                <a:spcPts val="800"/>
              </a:spcAft>
            </a:pP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Grazyna Wiejak-Roy</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180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Delivery</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Content</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5 – Land Based Finance </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2"/>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1. Are all bases covered?</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Y</a:t>
            </a:r>
            <a:r>
              <a:rPr lang="en-ZA" sz="1200" dirty="0">
                <a:solidFill>
                  <a:schemeClr val="tx1"/>
                </a:solidFill>
                <a:effectLst/>
                <a:latin typeface="+mj-lt"/>
                <a:ea typeface="Times New Roman" panose="02020603050405020304" pitchFamily="18" charset="0"/>
                <a:cs typeface="Times New Roman" panose="02020603050405020304" pitchFamily="18" charset="0"/>
              </a:rPr>
              <a:t>es</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2. A</a:t>
            </a:r>
            <a:r>
              <a:rPr lang="en-ZA" sz="1200" dirty="0">
                <a:solidFill>
                  <a:schemeClr val="tx1"/>
                </a:solidFill>
                <a:effectLst/>
                <a:latin typeface="+mj-lt"/>
                <a:ea typeface="Times New Roman" panose="02020603050405020304" pitchFamily="18" charset="0"/>
                <a:cs typeface="Times New Roman" panose="02020603050405020304" pitchFamily="18" charset="0"/>
              </a:rPr>
              <a:t>re there more recent publications / theories to include?</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GB" sz="1200" dirty="0">
              <a:latin typeface="+mj-lt"/>
              <a:hlinkClick r:id="rId7"/>
            </a:endParaRPr>
          </a:p>
          <a:p>
            <a:pPr marL="171450" indent="-171450">
              <a:buSzPts val="1000"/>
              <a:buFont typeface="Arial" panose="020B0604020202020204" pitchFamily="34" charset="0"/>
              <a:buChar char="•"/>
              <a:tabLst>
                <a:tab pos="914400" algn="l"/>
              </a:tabLst>
            </a:pPr>
            <a:r>
              <a:rPr lang="en-GB" sz="1200" dirty="0">
                <a:latin typeface="+mj-lt"/>
                <a:hlinkClick r:id="rId7"/>
              </a:rPr>
              <a:t>Global Compendium of Land Value Capture Policies | OECD Regional Development Studies | OECD </a:t>
            </a:r>
            <a:r>
              <a:rPr lang="en-GB" sz="1200" dirty="0" err="1">
                <a:latin typeface="+mj-lt"/>
                <a:hlinkClick r:id="rId7"/>
              </a:rPr>
              <a:t>iLibrary</a:t>
            </a:r>
            <a:r>
              <a:rPr lang="en-GB" sz="1200" dirty="0">
                <a:latin typeface="+mj-lt"/>
                <a:hlinkClick r:id="rId7"/>
              </a:rPr>
              <a:t> (oecd-ilibrary.org)</a:t>
            </a:r>
            <a:endParaRPr lang="en-GB" sz="1200" dirty="0">
              <a:latin typeface="+mj-lt"/>
            </a:endParaRPr>
          </a:p>
          <a:p>
            <a:pPr marL="171450" indent="-171450">
              <a:buSzPts val="1000"/>
              <a:buFont typeface="Arial" panose="020B0604020202020204" pitchFamily="34" charset="0"/>
              <a:buChar char="•"/>
              <a:tabLst>
                <a:tab pos="914400" algn="l"/>
              </a:tabLst>
            </a:pPr>
            <a:r>
              <a:rPr lang="en-GB" sz="1200" dirty="0">
                <a:latin typeface="+mj-lt"/>
                <a:hlinkClick r:id="rId8"/>
              </a:rPr>
              <a:t>International Standards For International Markets // IVSC</a:t>
            </a:r>
            <a:r>
              <a:rPr lang="en-GB" sz="1200" dirty="0">
                <a:latin typeface="+mj-lt"/>
              </a:rPr>
              <a:t> </a:t>
            </a:r>
            <a:r>
              <a:rPr lang="en-US" sz="1200" kern="0" dirty="0">
                <a:solidFill>
                  <a:schemeClr val="tx1"/>
                </a:solidFill>
                <a:latin typeface="+mj-lt"/>
              </a:rPr>
              <a:t> </a:t>
            </a:r>
            <a:r>
              <a:rPr lang="en-GB" sz="1200" dirty="0">
                <a:latin typeface="+mj-lt"/>
                <a:hlinkClick r:id="rId9"/>
              </a:rPr>
              <a:t>Valuing Unregistered Land (rics.org)</a:t>
            </a: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any content outdated or is the focus too </a:t>
            </a:r>
            <a:r>
              <a:rPr lang="en-ZA" sz="1200" dirty="0">
                <a:solidFill>
                  <a:schemeClr val="tx1"/>
                </a:solidFill>
                <a:latin typeface="+mj-lt"/>
                <a:cs typeface="Times New Roman" panose="02020603050405020304" pitchFamily="18" charset="0"/>
              </a:rPr>
              <a:t>narrow?</a:t>
            </a:r>
          </a:p>
          <a:p>
            <a:pPr>
              <a:buSzPts val="1000"/>
              <a:tabLst>
                <a:tab pos="914400" algn="l"/>
              </a:tabLst>
            </a:pPr>
            <a:endParaRPr lang="en-US" sz="1200" dirty="0">
              <a:solidFill>
                <a:schemeClr val="tx1"/>
              </a:solidFill>
              <a:latin typeface="+mj-lt"/>
              <a:cs typeface="Times New Roman" panose="02020603050405020304" pitchFamily="18" charset="0"/>
            </a:endParaRP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The content meets keys aspects. Making it too much may not motivate the learners to read it systematically. </a:t>
            </a: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The document would benefit from case study boxes showcasing selected mechanisms and challenges.  </a:t>
            </a:r>
            <a:endParaRPr lang="en-GB" sz="1200" dirty="0">
              <a:solidFill>
                <a:schemeClr val="tx1"/>
              </a:solidFill>
              <a:latin typeface="+mj-lt"/>
              <a:cs typeface="Times New Roman" panose="02020603050405020304" pitchFamily="18" charset="0"/>
            </a:endParaRP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8"/>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GB" sz="1200" dirty="0">
                <a:solidFill>
                  <a:schemeClr val="tx1"/>
                </a:solidFill>
                <a:latin typeface="+mj-lt"/>
              </a:rPr>
              <a:t>1. </a:t>
            </a:r>
            <a:r>
              <a:rPr lang="en-ZA" sz="1200" dirty="0">
                <a:solidFill>
                  <a:schemeClr val="tx1"/>
                </a:solidFill>
                <a:effectLst/>
                <a:latin typeface="+mj-lt"/>
                <a:ea typeface="Times New Roman" panose="02020603050405020304" pitchFamily="18" charset="0"/>
                <a:cs typeface="Times New Roman" panose="02020603050405020304" pitchFamily="18" charset="0"/>
              </a:rPr>
              <a:t>Are the learning outcomes appropriate and complete? </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L</a:t>
            </a:r>
            <a:r>
              <a:rPr lang="en-ZA" sz="1200" dirty="0">
                <a:solidFill>
                  <a:schemeClr val="tx1"/>
                </a:solidFill>
                <a:effectLst/>
                <a:latin typeface="+mj-lt"/>
                <a:ea typeface="Times New Roman" panose="02020603050405020304" pitchFamily="18" charset="0"/>
                <a:cs typeface="Times New Roman" panose="02020603050405020304" pitchFamily="18" charset="0"/>
              </a:rPr>
              <a:t>earning outcomes appropriate and complete.</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2. Are the graphics useful? Can they be improved? </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GB" sz="1200" dirty="0">
                <a:solidFill>
                  <a:schemeClr val="tx1"/>
                </a:solidFill>
                <a:effectLst/>
                <a:latin typeface="+mj-lt"/>
                <a:ea typeface="Calibri" panose="020F0502020204030204" pitchFamily="34" charset="0"/>
                <a:cs typeface="Times New Roman" panose="02020603050405020304" pitchFamily="18" charset="0"/>
              </a:rPr>
              <a:t>Limited </a:t>
            </a:r>
            <a:r>
              <a:rPr lang="en-GB" sz="1200" dirty="0">
                <a:solidFill>
                  <a:schemeClr val="tx1"/>
                </a:solidFill>
                <a:latin typeface="+mj-lt"/>
                <a:ea typeface="Calibri" panose="020F0502020204030204" pitchFamily="34" charset="0"/>
                <a:cs typeface="Times New Roman" panose="02020603050405020304" pitchFamily="18" charset="0"/>
              </a:rPr>
              <a:t>g</a:t>
            </a:r>
            <a:r>
              <a:rPr lang="en-GB" sz="1200" dirty="0">
                <a:solidFill>
                  <a:schemeClr val="tx1"/>
                </a:solidFill>
                <a:effectLst/>
                <a:latin typeface="+mj-lt"/>
                <a:ea typeface="Calibri" panose="020F0502020204030204" pitchFamily="34" charset="0"/>
                <a:cs typeface="Times New Roman" panose="02020603050405020304" pitchFamily="18" charset="0"/>
              </a:rPr>
              <a:t>raphics. The document would benefit from visualisation of some concepts and a clearer structure, perhaps more detailed headings (e.g. 5.4.2 is an excellent example of clearly highlighting key messages).</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the sequencing of ideas correct or can it be improved?</a:t>
            </a: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The sequencing of ideas is correct.</a:t>
            </a:r>
            <a:endParaRPr lang="en-ZA" sz="1200" dirty="0">
              <a:solidFill>
                <a:schemeClr val="tx1"/>
              </a:solidFill>
              <a:effectLst/>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3615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6" name="Freeform 35"/>
          <p:cNvSpPr/>
          <p:nvPr/>
        </p:nvSpPr>
        <p:spPr>
          <a:xfrm>
            <a:off x="609599" y="3500835"/>
            <a:ext cx="5219082"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rPr>
              <a:t>Opportunities</a:t>
            </a:r>
          </a:p>
        </p:txBody>
      </p:sp>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Weaknesses</a:t>
            </a:r>
          </a:p>
        </p:txBody>
      </p:sp>
      <p:sp>
        <p:nvSpPr>
          <p:cNvPr id="35" name="Freeform 34"/>
          <p:cNvSpPr/>
          <p:nvPr/>
        </p:nvSpPr>
        <p:spPr>
          <a:xfrm>
            <a:off x="6195154" y="4266625"/>
            <a:ext cx="5219083"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Threats</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Strengths</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5 – Land Based Finance </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4"/>
            <a:ext cx="5219082" cy="1129884"/>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en-US" sz="1200" kern="0" dirty="0">
                <a:solidFill>
                  <a:schemeClr val="tx1"/>
                </a:solidFill>
                <a:latin typeface="+mj-lt"/>
              </a:rPr>
              <a:t>The module (5 topics, each - 3h session + 7h self-study) is well suitable for higher education teaching with the content logic supporting full delivery</a:t>
            </a:r>
          </a:p>
          <a:p>
            <a:pPr marL="285750" lvl="0" indent="-285750">
              <a:buFont typeface="Arial" panose="020B0604020202020204" pitchFamily="34" charset="0"/>
              <a:buChar char="•"/>
              <a:defRPr/>
            </a:pPr>
            <a:r>
              <a:rPr lang="en-US" sz="1200" kern="0" dirty="0">
                <a:solidFill>
                  <a:schemeClr val="tx1"/>
                </a:solidFill>
                <a:latin typeface="+mj-lt"/>
              </a:rPr>
              <a:t>A solid range of references to NGO and inter-government </a:t>
            </a:r>
            <a:r>
              <a:rPr lang="en-US" sz="1200" kern="0" dirty="0" err="1">
                <a:solidFill>
                  <a:schemeClr val="tx1"/>
                </a:solidFill>
                <a:latin typeface="+mj-lt"/>
              </a:rPr>
              <a:t>organisations’</a:t>
            </a:r>
            <a:r>
              <a:rPr lang="en-US" sz="1200" kern="0" dirty="0">
                <a:solidFill>
                  <a:schemeClr val="tx1"/>
                </a:solidFill>
                <a:latin typeface="+mj-lt"/>
              </a:rPr>
              <a:t> publications</a:t>
            </a:r>
          </a:p>
          <a:p>
            <a:pPr marL="285750" lvl="0" indent="-285750">
              <a:buFont typeface="Arial" panose="020B0604020202020204" pitchFamily="34" charset="0"/>
              <a:buChar char="•"/>
              <a:defRPr/>
            </a:pPr>
            <a:r>
              <a:rPr lang="en-US" sz="1200" kern="0" dirty="0">
                <a:solidFill>
                  <a:schemeClr val="tx1"/>
                </a:solidFill>
                <a:latin typeface="+mj-lt"/>
              </a:rPr>
              <a:t>L5.2. Clear distinction between LBF and LVC</a:t>
            </a:r>
          </a:p>
        </p:txBody>
      </p:sp>
      <p:sp>
        <p:nvSpPr>
          <p:cNvPr id="6" name="Rectangle 5">
            <a:extLst>
              <a:ext uri="{FF2B5EF4-FFF2-40B4-BE49-F238E27FC236}">
                <a16:creationId xmlns:a16="http://schemas.microsoft.com/office/drawing/2014/main" id="{E5CE5E2B-A581-793A-22BA-8C0C2006A2EB}"/>
              </a:ext>
            </a:extLst>
          </p:cNvPr>
          <p:cNvSpPr/>
          <p:nvPr/>
        </p:nvSpPr>
        <p:spPr>
          <a:xfrm>
            <a:off x="609599" y="3829350"/>
            <a:ext cx="5219082" cy="1933491"/>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en-US" sz="1200" kern="0" dirty="0">
                <a:solidFill>
                  <a:schemeClr val="tx1"/>
                </a:solidFill>
                <a:latin typeface="+mj-lt"/>
              </a:rPr>
              <a:t>References – where possible add links or DOI to source documents</a:t>
            </a:r>
          </a:p>
          <a:p>
            <a:pPr marL="285750" indent="-285750">
              <a:buFont typeface="Arial" panose="020B0604020202020204" pitchFamily="34" charset="0"/>
              <a:buChar char="•"/>
              <a:defRPr/>
            </a:pPr>
            <a:r>
              <a:rPr lang="en-US" sz="1200" kern="0" dirty="0">
                <a:solidFill>
                  <a:schemeClr val="tx1"/>
                </a:solidFill>
                <a:latin typeface="+mj-lt"/>
              </a:rPr>
              <a:t>L5.2. Update section on LVC -</a:t>
            </a:r>
            <a:r>
              <a:rPr lang="en-GB" sz="1200" dirty="0">
                <a:latin typeface="+mj-lt"/>
              </a:rPr>
              <a:t>-</a:t>
            </a:r>
            <a:r>
              <a:rPr lang="en-GB" sz="1200" dirty="0">
                <a:latin typeface="+mj-lt"/>
                <a:hlinkClick r:id="rId7"/>
              </a:rPr>
              <a:t>Global Compendium of Land Value Capture Policies | OECD Regional Development Studies | OECD </a:t>
            </a:r>
            <a:r>
              <a:rPr lang="en-GB" sz="1200" dirty="0" err="1">
                <a:latin typeface="+mj-lt"/>
                <a:hlinkClick r:id="rId7"/>
              </a:rPr>
              <a:t>iLibrary</a:t>
            </a:r>
            <a:r>
              <a:rPr lang="en-GB" sz="1200" dirty="0">
                <a:latin typeface="+mj-lt"/>
                <a:hlinkClick r:id="rId7"/>
              </a:rPr>
              <a:t> (oecd-ilibrary.org)</a:t>
            </a:r>
            <a:endParaRPr lang="en-ZA" sz="1200" dirty="0">
              <a:solidFill>
                <a:schemeClr val="tx1"/>
              </a:solidFill>
              <a:latin typeface="+mj-lt"/>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defRPr/>
            </a:pPr>
            <a:r>
              <a:rPr lang="en-US" sz="1200" kern="0" dirty="0">
                <a:solidFill>
                  <a:schemeClr val="tx1"/>
                </a:solidFill>
                <a:latin typeface="+mj-lt"/>
              </a:rPr>
              <a:t>L5.3. Update references to market value and related concepts (IVSC </a:t>
            </a:r>
            <a:r>
              <a:rPr lang="en-GB" sz="1200" dirty="0">
                <a:latin typeface="+mj-lt"/>
                <a:hlinkClick r:id="rId8"/>
              </a:rPr>
              <a:t>International Standards For International Markets // IVSC</a:t>
            </a:r>
            <a:r>
              <a:rPr lang="en-GB" sz="1200" dirty="0">
                <a:latin typeface="+mj-lt"/>
              </a:rPr>
              <a:t> </a:t>
            </a:r>
            <a:r>
              <a:rPr lang="en-US" sz="1200" kern="0" dirty="0">
                <a:solidFill>
                  <a:schemeClr val="tx1"/>
                </a:solidFill>
                <a:latin typeface="+mj-lt"/>
              </a:rPr>
              <a:t>and possibly link to RICS Red Book Global and a few of its key equivalents), add references to </a:t>
            </a:r>
            <a:r>
              <a:rPr lang="en-GB" sz="1200" dirty="0">
                <a:latin typeface="+mj-lt"/>
                <a:hlinkClick r:id="rId9"/>
              </a:rPr>
              <a:t>Valuing Unregistered Land (rics.org)</a:t>
            </a:r>
            <a:endParaRPr lang="en-GB" sz="1200" dirty="0">
              <a:latin typeface="+mj-lt"/>
            </a:endParaRPr>
          </a:p>
          <a:p>
            <a:pPr marL="285750" lvl="0" indent="-285750">
              <a:buFont typeface="Arial" panose="020B0604020202020204" pitchFamily="34" charset="0"/>
              <a:buChar char="•"/>
              <a:defRPr/>
            </a:pPr>
            <a:r>
              <a:rPr lang="en-GB" sz="1200" kern="0" dirty="0">
                <a:solidFill>
                  <a:schemeClr val="tx1"/>
                </a:solidFill>
                <a:latin typeface="+mj-lt"/>
              </a:rPr>
              <a:t>Add opposing examples of what worked / did not work </a:t>
            </a:r>
          </a:p>
          <a:p>
            <a:pPr marL="285750" lvl="0" indent="-285750">
              <a:buFont typeface="Arial" panose="020B0604020202020204" pitchFamily="34" charset="0"/>
              <a:buChar char="•"/>
              <a:defRPr/>
            </a:pPr>
            <a:r>
              <a:rPr lang="en-GB" sz="1200" kern="0" dirty="0">
                <a:solidFill>
                  <a:schemeClr val="tx1"/>
                </a:solidFill>
                <a:latin typeface="+mj-lt"/>
              </a:rPr>
              <a:t>Add links to other lessons</a:t>
            </a: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9"/>
            <a:ext cx="5219082" cy="1908416"/>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en-US" sz="1200" kern="0" dirty="0">
                <a:solidFill>
                  <a:schemeClr val="tx1"/>
                </a:solidFill>
                <a:latin typeface="+mj-lt"/>
              </a:rPr>
              <a:t>The 50h structure is of limited use for short CPD events</a:t>
            </a:r>
          </a:p>
          <a:p>
            <a:pPr marL="285750" lvl="0" indent="-285750">
              <a:buFont typeface="Arial" panose="020B0604020202020204" pitchFamily="34" charset="0"/>
              <a:buChar char="•"/>
              <a:defRPr/>
            </a:pPr>
            <a:r>
              <a:rPr lang="en-US" sz="1200" kern="0" dirty="0">
                <a:solidFill>
                  <a:schemeClr val="tx1"/>
                </a:solidFill>
                <a:latin typeface="+mj-lt"/>
              </a:rPr>
              <a:t>Objective land security is at times written from a somewhat colonial perspective. Limited emphasis on perceived land security</a:t>
            </a:r>
          </a:p>
          <a:p>
            <a:pPr marL="285750" lvl="0" indent="-285750">
              <a:buFont typeface="Arial" panose="020B0604020202020204" pitchFamily="34" charset="0"/>
              <a:buChar char="•"/>
              <a:defRPr/>
            </a:pPr>
            <a:r>
              <a:rPr lang="en-US" sz="1200" kern="0" dirty="0">
                <a:solidFill>
                  <a:schemeClr val="tx1"/>
                </a:solidFill>
                <a:latin typeface="+mj-lt"/>
              </a:rPr>
              <a:t>Scattered links to theoretical bases for government intervention and no clear lesson structure</a:t>
            </a:r>
          </a:p>
          <a:p>
            <a:pPr marL="285750" indent="-285750">
              <a:buFont typeface="Arial" panose="020B0604020202020204" pitchFamily="34" charset="0"/>
              <a:buChar char="•"/>
              <a:defRPr/>
            </a:pPr>
            <a:r>
              <a:rPr lang="en-US" sz="1200" kern="0" dirty="0">
                <a:solidFill>
                  <a:schemeClr val="tx1"/>
                </a:solidFill>
                <a:latin typeface="+mj-lt"/>
              </a:rPr>
              <a:t>Some case studies and other sources are not fully referenced</a:t>
            </a:r>
          </a:p>
          <a:p>
            <a:pPr marL="285750" indent="-285750">
              <a:buFont typeface="Arial" panose="020B0604020202020204" pitchFamily="34" charset="0"/>
              <a:buChar char="•"/>
              <a:defRPr/>
            </a:pPr>
            <a:r>
              <a:rPr lang="en-US" sz="1200" kern="0" dirty="0">
                <a:solidFill>
                  <a:schemeClr val="tx1"/>
                </a:solidFill>
                <a:latin typeface="+mj-lt"/>
              </a:rPr>
              <a:t>L5.2. Some of the LVC mechanisms could be updated</a:t>
            </a:r>
          </a:p>
          <a:p>
            <a:pPr marL="285750" indent="-285750">
              <a:buFont typeface="Arial" panose="020B0604020202020204" pitchFamily="34" charset="0"/>
              <a:buChar char="•"/>
              <a:defRPr/>
            </a:pPr>
            <a:r>
              <a:rPr lang="en-US" sz="1200" kern="0" dirty="0">
                <a:solidFill>
                  <a:schemeClr val="tx1"/>
                </a:solidFill>
                <a:latin typeface="+mj-lt"/>
              </a:rPr>
              <a:t>L5.3. Limited references to market value and the underlying concept of highest and best use </a:t>
            </a:r>
          </a:p>
        </p:txBody>
      </p:sp>
      <p:sp>
        <p:nvSpPr>
          <p:cNvPr id="8" name="Rectangle 7">
            <a:extLst>
              <a:ext uri="{FF2B5EF4-FFF2-40B4-BE49-F238E27FC236}">
                <a16:creationId xmlns:a16="http://schemas.microsoft.com/office/drawing/2014/main" id="{6A731731-D70C-B6F4-E2A9-1D95E83CA426}"/>
              </a:ext>
            </a:extLst>
          </p:cNvPr>
          <p:cNvSpPr/>
          <p:nvPr/>
        </p:nvSpPr>
        <p:spPr>
          <a:xfrm>
            <a:off x="6195154" y="4607511"/>
            <a:ext cx="5219082" cy="1156806"/>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en-US" sz="1200" kern="0" dirty="0">
                <a:solidFill>
                  <a:schemeClr val="tx1"/>
                </a:solidFill>
                <a:latin typeface="+mj-lt"/>
              </a:rPr>
              <a:t>If not updated, may slowly become obsolete and be pushed out by other materials, which may move the focus towards the interest of the particular publisher (e.g. more emphasis on value capture from a private ownership perspective or bias towards widening “universal” solutions</a:t>
            </a:r>
          </a:p>
        </p:txBody>
      </p:sp>
    </p:spTree>
    <p:custDataLst>
      <p:tags r:id="rId1"/>
    </p:custDataLst>
    <p:extLst>
      <p:ext uri="{BB962C8B-B14F-4D97-AF65-F5344CB8AC3E}">
        <p14:creationId xmlns:p14="http://schemas.microsoft.com/office/powerpoint/2010/main" val="351575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12AAF-1734-0C33-08D0-EFB3DF3E95C3}"/>
              </a:ext>
            </a:extLst>
          </p:cNvPr>
          <p:cNvSpPr txBox="1"/>
          <p:nvPr/>
        </p:nvSpPr>
        <p:spPr>
          <a:xfrm>
            <a:off x="1227337" y="2274078"/>
            <a:ext cx="7060136" cy="2889124"/>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GLTN: </a:t>
            </a:r>
            <a:r>
              <a:rPr lang="en-GB" dirty="0"/>
              <a:t>RESPONSIBLE LAND ADMINISTRATION TEACHING ESSENTIALS </a:t>
            </a:r>
          </a:p>
          <a:p>
            <a:pPr>
              <a:lnSpc>
                <a:spcPct val="107000"/>
              </a:lnSpc>
              <a:spcAft>
                <a:spcPts val="800"/>
              </a:spcAft>
            </a:pPr>
            <a:r>
              <a:rPr lang="en-GB" sz="2800" b="1" dirty="0"/>
              <a:t>MODULE 6 LAND POLICY AND REGULATORY FRAMEWORKS</a:t>
            </a: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Rosalie Kingwill</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42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Rectangle 12"/>
          <p:cNvSpPr/>
          <p:nvPr/>
        </p:nvSpPr>
        <p:spPr>
          <a:xfrm>
            <a:off x="6195153" y="3100485"/>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Delivery</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Content</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6 – Land policy and regulatory frameworks</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2"/>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1. Are all bases covered?</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Sort of…</a:t>
            </a: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2. A</a:t>
            </a:r>
            <a:r>
              <a:rPr lang="en-ZA" sz="1200" dirty="0">
                <a:solidFill>
                  <a:schemeClr val="tx1"/>
                </a:solidFill>
                <a:effectLst/>
                <a:latin typeface="+mj-lt"/>
                <a:ea typeface="Times New Roman" panose="02020603050405020304" pitchFamily="18" charset="0"/>
                <a:cs typeface="Times New Roman" panose="02020603050405020304" pitchFamily="18" charset="0"/>
              </a:rPr>
              <a:t>re there more recent publications / theories to include?</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GB" sz="1200" dirty="0">
              <a:solidFill>
                <a:schemeClr val="tx1"/>
              </a:solidFill>
              <a:latin typeface="+mj-lt"/>
              <a:hlinkClick r:id="rId7">
                <a:extLst>
                  <a:ext uri="{A12FA001-AC4F-418D-AE19-62706E023703}">
                    <ahyp:hlinkClr xmlns:ahyp="http://schemas.microsoft.com/office/drawing/2018/hyperlinkcolor" val="tx"/>
                  </a:ext>
                </a:extLst>
              </a:hlinkClick>
            </a:endParaRPr>
          </a:p>
          <a:p>
            <a:pPr marL="171450" indent="-171450">
              <a:buSzPts val="1000"/>
              <a:buFont typeface="Arial" panose="020B0604020202020204" pitchFamily="34" charset="0"/>
              <a:buChar char="•"/>
              <a:tabLst>
                <a:tab pos="914400" algn="l"/>
              </a:tabLst>
            </a:pPr>
            <a:r>
              <a:rPr lang="en-US" sz="1200" dirty="0">
                <a:solidFill>
                  <a:schemeClr val="tx1"/>
                </a:solidFill>
                <a:latin typeface="+mj-lt"/>
              </a:rPr>
              <a:t>There is more recent FAO and other grey literature than cited</a:t>
            </a:r>
          </a:p>
          <a:p>
            <a:pPr marL="171450" indent="-171450">
              <a:buSzPts val="1000"/>
              <a:buFont typeface="Arial" panose="020B0604020202020204" pitchFamily="34" charset="0"/>
              <a:buChar char="•"/>
              <a:tabLst>
                <a:tab pos="914400" algn="l"/>
              </a:tabLst>
            </a:pPr>
            <a:r>
              <a:rPr lang="en-US" sz="1200" dirty="0">
                <a:solidFill>
                  <a:schemeClr val="tx1"/>
                </a:solidFill>
                <a:latin typeface="+mj-lt"/>
              </a:rPr>
              <a:t>Reliance on grey literature to exclusion of scholarship</a:t>
            </a:r>
          </a:p>
          <a:p>
            <a:pPr marL="171450" indent="-171450">
              <a:buSzPts val="1000"/>
              <a:buFont typeface="Arial" panose="020B0604020202020204" pitchFamily="34" charset="0"/>
              <a:buChar char="•"/>
              <a:tabLst>
                <a:tab pos="914400" algn="l"/>
              </a:tabLst>
            </a:pPr>
            <a:r>
              <a:rPr lang="en-US" sz="1200" dirty="0">
                <a:solidFill>
                  <a:schemeClr val="tx1"/>
                </a:solidFill>
                <a:latin typeface="+mj-lt"/>
              </a:rPr>
              <a:t>No sociological or politics scholarship cited re policy and law making. structure of governance, political economy, etc.</a:t>
            </a:r>
          </a:p>
          <a:p>
            <a:pPr marL="171450" indent="-171450">
              <a:buSzPts val="1000"/>
              <a:buFont typeface="Arial" panose="020B0604020202020204" pitchFamily="34" charset="0"/>
              <a:buChar char="•"/>
              <a:tabLst>
                <a:tab pos="914400" algn="l"/>
              </a:tabLst>
            </a:pPr>
            <a:r>
              <a:rPr lang="en-US" sz="1200" dirty="0">
                <a:solidFill>
                  <a:schemeClr val="tx1"/>
                </a:solidFill>
                <a:latin typeface="+mj-lt"/>
              </a:rPr>
              <a:t>Potential excellent sources from social science could be inter alia:</a:t>
            </a:r>
          </a:p>
          <a:p>
            <a:pPr marL="628650" lvl="1" indent="-171450">
              <a:buSzPts val="1000"/>
              <a:buFont typeface="Arial" panose="020B0604020202020204" pitchFamily="34" charset="0"/>
              <a:buChar char="•"/>
              <a:tabLst>
                <a:tab pos="914400" algn="l"/>
              </a:tabLst>
            </a:pPr>
            <a:r>
              <a:rPr lang="en-US" sz="1200" dirty="0">
                <a:solidFill>
                  <a:schemeClr val="tx1"/>
                </a:solidFill>
                <a:latin typeface="+mj-lt"/>
              </a:rPr>
              <a:t>Peter Ho (general theory on institutions with respect to land)</a:t>
            </a:r>
          </a:p>
          <a:p>
            <a:pPr marL="628650" lvl="1" indent="-171450">
              <a:buSzPts val="1000"/>
              <a:buFont typeface="Arial" panose="020B0604020202020204" pitchFamily="34" charset="0"/>
              <a:buChar char="•"/>
              <a:tabLst>
                <a:tab pos="914400" algn="l"/>
              </a:tabLst>
            </a:pPr>
            <a:r>
              <a:rPr lang="en-US" sz="1200" dirty="0">
                <a:solidFill>
                  <a:schemeClr val="tx1"/>
                </a:solidFill>
                <a:latin typeface="+mj-lt"/>
              </a:rPr>
              <a:t>Prof Kojo </a:t>
            </a:r>
            <a:r>
              <a:rPr lang="en-US" sz="1200" dirty="0" err="1">
                <a:solidFill>
                  <a:schemeClr val="tx1"/>
                </a:solidFill>
                <a:latin typeface="+mj-lt"/>
              </a:rPr>
              <a:t>Amanor</a:t>
            </a:r>
            <a:r>
              <a:rPr lang="en-US" sz="1200" dirty="0">
                <a:solidFill>
                  <a:schemeClr val="tx1"/>
                </a:solidFill>
                <a:latin typeface="+mj-lt"/>
              </a:rPr>
              <a:t>, Catherine Boone (Africa)</a:t>
            </a:r>
          </a:p>
          <a:p>
            <a:pPr marL="628650" lvl="1" indent="-171450">
              <a:buSzPts val="1000"/>
              <a:buFont typeface="Arial" panose="020B0604020202020204" pitchFamily="34" charset="0"/>
              <a:buChar char="•"/>
              <a:tabLst>
                <a:tab pos="914400" algn="l"/>
              </a:tabLst>
            </a:pPr>
            <a:r>
              <a:rPr lang="en-US" sz="1200" dirty="0">
                <a:solidFill>
                  <a:schemeClr val="tx1"/>
                </a:solidFill>
                <a:latin typeface="+mj-lt"/>
              </a:rPr>
              <a:t>Philippe Lavigne </a:t>
            </a:r>
            <a:r>
              <a:rPr lang="en-US" sz="1200" dirty="0" err="1">
                <a:solidFill>
                  <a:schemeClr val="tx1"/>
                </a:solidFill>
                <a:latin typeface="+mj-lt"/>
              </a:rPr>
              <a:t>Delville</a:t>
            </a:r>
            <a:r>
              <a:rPr lang="en-US" sz="1200" dirty="0">
                <a:solidFill>
                  <a:schemeClr val="tx1"/>
                </a:solidFill>
                <a:latin typeface="+mj-lt"/>
              </a:rPr>
              <a:t>, Christian Lund (Africa)</a:t>
            </a:r>
          </a:p>
          <a:p>
            <a:pPr marL="628650" lvl="1" indent="-171450">
              <a:buSzPts val="1000"/>
              <a:buFont typeface="Arial" panose="020B0604020202020204" pitchFamily="34" charset="0"/>
              <a:buChar char="•"/>
              <a:tabLst>
                <a:tab pos="914400" algn="l"/>
              </a:tabLst>
            </a:pPr>
            <a:r>
              <a:rPr lang="en-US" sz="1200" dirty="0">
                <a:solidFill>
                  <a:schemeClr val="tx1"/>
                </a:solidFill>
                <a:latin typeface="+mj-lt"/>
              </a:rPr>
              <a:t>Good article by Francis Fukuyama ‘What is Governance’</a:t>
            </a:r>
          </a:p>
        </p:txBody>
      </p:sp>
      <p:sp>
        <p:nvSpPr>
          <p:cNvPr id="7" name="Rectangle 6">
            <a:extLst>
              <a:ext uri="{FF2B5EF4-FFF2-40B4-BE49-F238E27FC236}">
                <a16:creationId xmlns:a16="http://schemas.microsoft.com/office/drawing/2014/main" id="{DD0CD11A-5A64-B699-48DE-D7C9D54089B4}"/>
              </a:ext>
            </a:extLst>
          </p:cNvPr>
          <p:cNvSpPr/>
          <p:nvPr/>
        </p:nvSpPr>
        <p:spPr>
          <a:xfrm>
            <a:off x="6195154" y="3429000"/>
            <a:ext cx="5219082" cy="2163931"/>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GB" sz="1200" dirty="0">
                <a:solidFill>
                  <a:schemeClr val="tx1"/>
                </a:solidFill>
                <a:latin typeface="+mj-lt"/>
              </a:rPr>
              <a:t>1. </a:t>
            </a:r>
            <a:r>
              <a:rPr lang="en-ZA" sz="1200" dirty="0">
                <a:solidFill>
                  <a:schemeClr val="tx1"/>
                </a:solidFill>
                <a:effectLst/>
                <a:latin typeface="+mj-lt"/>
                <a:ea typeface="Times New Roman" panose="02020603050405020304" pitchFamily="18" charset="0"/>
                <a:cs typeface="Times New Roman" panose="02020603050405020304" pitchFamily="18" charset="0"/>
              </a:rPr>
              <a:t>Are the learning outcomes appropriate and complete? </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US" sz="1200" dirty="0">
                <a:solidFill>
                  <a:schemeClr val="tx1"/>
                </a:solidFill>
                <a:latin typeface="+mj-lt"/>
                <a:ea typeface="Times New Roman" panose="02020603050405020304" pitchFamily="18" charset="0"/>
                <a:cs typeface="Times New Roman" panose="02020603050405020304" pitchFamily="18" charset="0"/>
              </a:rPr>
              <a:t>Learning outcomes will be superficial</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2. Are the graphics useful? Can they be improved? </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US" sz="1200" dirty="0">
                <a:solidFill>
                  <a:schemeClr val="tx1"/>
                </a:solidFill>
                <a:effectLst/>
                <a:latin typeface="+mj-lt"/>
                <a:ea typeface="Calibri" panose="020F0502020204030204" pitchFamily="34" charset="0"/>
                <a:cs typeface="Times New Roman" panose="02020603050405020304" pitchFamily="18" charset="0"/>
              </a:rPr>
              <a:t>Not particularly insightful, but reflects the approach/contents</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the sequencing of ideas correct or can it be improved?</a:t>
            </a: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US" sz="1200" dirty="0">
                <a:solidFill>
                  <a:schemeClr val="tx1"/>
                </a:solidFill>
                <a:latin typeface="+mj-lt"/>
                <a:ea typeface="Times New Roman" panose="02020603050405020304" pitchFamily="18" charset="0"/>
                <a:cs typeface="Times New Roman" panose="02020603050405020304" pitchFamily="18" charset="0"/>
              </a:rPr>
              <a:t>The subject matter should not be a separate Module</a:t>
            </a:r>
            <a:r>
              <a:rPr lang="en-ZA" sz="1200" dirty="0">
                <a:solidFill>
                  <a:schemeClr val="tx1"/>
                </a:solidFill>
                <a:latin typeface="+mj-lt"/>
                <a:ea typeface="Times New Roman" panose="02020603050405020304" pitchFamily="18" charset="0"/>
                <a:cs typeface="Times New Roman" panose="02020603050405020304" pitchFamily="18" charset="0"/>
              </a:rPr>
              <a:t>.</a:t>
            </a:r>
            <a:endParaRPr lang="en-ZA" sz="1200" dirty="0">
              <a:solidFill>
                <a:schemeClr val="tx1"/>
              </a:solidFill>
              <a:effectLst/>
              <a:latin typeface="+mj-lt"/>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EA98BFD-483B-8D0F-28E4-E58A7EF5C235}"/>
              </a:ext>
            </a:extLst>
          </p:cNvPr>
          <p:cNvSpPr/>
          <p:nvPr/>
        </p:nvSpPr>
        <p:spPr>
          <a:xfrm>
            <a:off x="6195152" y="2028218"/>
            <a:ext cx="5219082" cy="1081965"/>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any content outdated or is the focus too </a:t>
            </a:r>
            <a:r>
              <a:rPr lang="en-ZA" sz="1200" dirty="0">
                <a:solidFill>
                  <a:schemeClr val="tx1"/>
                </a:solidFill>
                <a:latin typeface="+mj-lt"/>
                <a:cs typeface="Times New Roman" panose="02020603050405020304" pitchFamily="18" charset="0"/>
              </a:rPr>
              <a:t>narrow?</a:t>
            </a:r>
          </a:p>
          <a:p>
            <a:pPr>
              <a:buSzPts val="1000"/>
              <a:tabLst>
                <a:tab pos="914400" algn="l"/>
              </a:tabLst>
            </a:pPr>
            <a:endParaRPr lang="en-US" sz="1200" dirty="0">
              <a:solidFill>
                <a:schemeClr val="tx1"/>
              </a:solidFill>
              <a:latin typeface="+mj-lt"/>
              <a:cs typeface="Times New Roman" panose="02020603050405020304" pitchFamily="18" charset="0"/>
            </a:endParaRP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Yes, its outdated (all pre-2010 grey lit)</a:t>
            </a: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The approach is very high-level </a:t>
            </a: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It should be integrated into a module on institutional elements of LA</a:t>
            </a: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It is the typical World Bank and FAO with a bit of ILC literature. </a:t>
            </a:r>
          </a:p>
        </p:txBody>
      </p:sp>
    </p:spTree>
    <p:custDataLst>
      <p:tags r:id="rId1"/>
    </p:custDataLst>
    <p:extLst>
      <p:ext uri="{BB962C8B-B14F-4D97-AF65-F5344CB8AC3E}">
        <p14:creationId xmlns:p14="http://schemas.microsoft.com/office/powerpoint/2010/main" val="65691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6" name="Freeform 35"/>
          <p:cNvSpPr/>
          <p:nvPr/>
        </p:nvSpPr>
        <p:spPr>
          <a:xfrm>
            <a:off x="609599" y="3938110"/>
            <a:ext cx="5219082"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rPr>
              <a:t>Opportunities</a:t>
            </a:r>
          </a:p>
        </p:txBody>
      </p:sp>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Weaknesses</a:t>
            </a:r>
          </a:p>
        </p:txBody>
      </p:sp>
      <p:sp>
        <p:nvSpPr>
          <p:cNvPr id="35" name="Freeform 34"/>
          <p:cNvSpPr/>
          <p:nvPr/>
        </p:nvSpPr>
        <p:spPr>
          <a:xfrm>
            <a:off x="6195153" y="3938109"/>
            <a:ext cx="5219083"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Threats</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Strengths</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5 – Land Based Finance </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4"/>
            <a:ext cx="5219082" cy="1581376"/>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en-US" sz="1200" kern="0" dirty="0">
                <a:solidFill>
                  <a:schemeClr val="tx1"/>
                </a:solidFill>
                <a:latin typeface="+mj-lt"/>
              </a:rPr>
              <a:t>Some good content on governance, policy, regulatory – definite improvement since 90s</a:t>
            </a:r>
          </a:p>
          <a:p>
            <a:pPr marL="285750" lvl="0" indent="-285750">
              <a:buFont typeface="Arial" panose="020B0604020202020204" pitchFamily="34" charset="0"/>
              <a:buChar char="•"/>
              <a:defRPr/>
            </a:pPr>
            <a:r>
              <a:rPr lang="en-US" sz="1200" kern="0" dirty="0">
                <a:solidFill>
                  <a:schemeClr val="tx1"/>
                </a:solidFill>
                <a:latin typeface="+mj-lt"/>
              </a:rPr>
              <a:t>Some good graphics </a:t>
            </a:r>
          </a:p>
          <a:p>
            <a:pPr marL="285750" lvl="0" indent="-285750">
              <a:buFont typeface="Arial" panose="020B0604020202020204" pitchFamily="34" charset="0"/>
              <a:buChar char="•"/>
              <a:defRPr/>
            </a:pPr>
            <a:r>
              <a:rPr lang="en-US" sz="1200" kern="0" dirty="0">
                <a:solidFill>
                  <a:schemeClr val="tx1"/>
                </a:solidFill>
                <a:latin typeface="+mj-lt"/>
              </a:rPr>
              <a:t>Good understanding of the multiplex components of land administration</a:t>
            </a:r>
          </a:p>
          <a:p>
            <a:pPr marL="285750" lvl="0" indent="-285750">
              <a:buFont typeface="Arial" panose="020B0604020202020204" pitchFamily="34" charset="0"/>
              <a:buChar char="•"/>
              <a:defRPr/>
            </a:pPr>
            <a:r>
              <a:rPr lang="en-US" sz="1200" kern="0" dirty="0">
                <a:solidFill>
                  <a:schemeClr val="tx1"/>
                </a:solidFill>
                <a:latin typeface="+mj-lt"/>
              </a:rPr>
              <a:t>Does not reject the informal</a:t>
            </a:r>
          </a:p>
        </p:txBody>
      </p:sp>
      <p:sp>
        <p:nvSpPr>
          <p:cNvPr id="6" name="Rectangle 5">
            <a:extLst>
              <a:ext uri="{FF2B5EF4-FFF2-40B4-BE49-F238E27FC236}">
                <a16:creationId xmlns:a16="http://schemas.microsoft.com/office/drawing/2014/main" id="{E5CE5E2B-A581-793A-22BA-8C0C2006A2EB}"/>
              </a:ext>
            </a:extLst>
          </p:cNvPr>
          <p:cNvSpPr/>
          <p:nvPr/>
        </p:nvSpPr>
        <p:spPr>
          <a:xfrm>
            <a:off x="609599" y="4266625"/>
            <a:ext cx="5219082" cy="1496216"/>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defTabSz="914400" rtl="0" eaLnBrk="1" latinLnBrk="0" hangingPunct="1">
              <a:buFontTx/>
              <a:buChar char="-"/>
            </a:pPr>
            <a:r>
              <a:rPr lang="en-US" sz="1200" kern="1200" dirty="0">
                <a:solidFill>
                  <a:schemeClr val="dk1"/>
                </a:solidFill>
                <a:latin typeface="+mn-lt"/>
                <a:ea typeface="+mn-ea"/>
                <a:cs typeface="+mn-cs"/>
              </a:rPr>
              <a:t>Rearranging section so it fits into the Institutional aspects after pruning and adding depth</a:t>
            </a: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9"/>
            <a:ext cx="5219082" cy="1579901"/>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defTabSz="914400" rtl="0" eaLnBrk="1" latinLnBrk="0" hangingPunct="1">
              <a:buFontTx/>
              <a:buChar char="-"/>
            </a:pPr>
            <a:r>
              <a:rPr lang="en-US" sz="1200" kern="1200" dirty="0">
                <a:solidFill>
                  <a:schemeClr val="dk1"/>
                </a:solidFill>
                <a:latin typeface="+mn-lt"/>
                <a:ea typeface="+mn-ea"/>
                <a:cs typeface="+mn-cs"/>
              </a:rPr>
              <a:t>Approach: high level view from the perspective of the UN and World Bank at expense of other insights </a:t>
            </a:r>
          </a:p>
          <a:p>
            <a:pPr marL="285750" indent="-285750" algn="l" defTabSz="914400" rtl="0" eaLnBrk="1" latinLnBrk="0" hangingPunct="1">
              <a:buFontTx/>
              <a:buChar char="-"/>
            </a:pPr>
            <a:r>
              <a:rPr lang="en-US" sz="1200" kern="1200" dirty="0">
                <a:solidFill>
                  <a:schemeClr val="dk1"/>
                </a:solidFill>
                <a:latin typeface="+mn-lt"/>
                <a:ea typeface="+mn-ea"/>
                <a:cs typeface="+mn-cs"/>
              </a:rPr>
              <a:t>Too much aspirational ’principled’ and nothing on grounded realities</a:t>
            </a:r>
          </a:p>
          <a:p>
            <a:pPr marL="285750" indent="-285750" algn="l" defTabSz="914400" rtl="0" eaLnBrk="1" latinLnBrk="0" hangingPunct="1">
              <a:buFontTx/>
              <a:buChar char="-"/>
            </a:pPr>
            <a:r>
              <a:rPr lang="en-US" sz="1200" kern="1200" dirty="0">
                <a:solidFill>
                  <a:schemeClr val="dk1"/>
                </a:solidFill>
                <a:latin typeface="+mn-lt"/>
                <a:ea typeface="+mn-ea"/>
                <a:cs typeface="+mn-cs"/>
              </a:rPr>
              <a:t>Nothing on customary law and implications thereof</a:t>
            </a:r>
          </a:p>
          <a:p>
            <a:pPr marL="285750" indent="-285750" algn="l" defTabSz="914400" rtl="0" eaLnBrk="1" latinLnBrk="0" hangingPunct="1">
              <a:buFontTx/>
              <a:buChar char="-"/>
            </a:pPr>
            <a:r>
              <a:rPr lang="en-US" sz="1200" kern="1200" dirty="0">
                <a:solidFill>
                  <a:schemeClr val="dk1"/>
                </a:solidFill>
                <a:latin typeface="+mn-lt"/>
                <a:ea typeface="+mn-ea"/>
                <a:cs typeface="+mn-cs"/>
              </a:rPr>
              <a:t>A few syntactical errors</a:t>
            </a:r>
          </a:p>
        </p:txBody>
      </p:sp>
      <p:sp>
        <p:nvSpPr>
          <p:cNvPr id="8" name="Rectangle 7">
            <a:extLst>
              <a:ext uri="{FF2B5EF4-FFF2-40B4-BE49-F238E27FC236}">
                <a16:creationId xmlns:a16="http://schemas.microsoft.com/office/drawing/2014/main" id="{6A731731-D70C-B6F4-E2A9-1D95E83CA426}"/>
              </a:ext>
            </a:extLst>
          </p:cNvPr>
          <p:cNvSpPr/>
          <p:nvPr/>
        </p:nvSpPr>
        <p:spPr>
          <a:xfrm>
            <a:off x="6195154" y="4266624"/>
            <a:ext cx="5219082" cy="149769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dk1"/>
                </a:solidFill>
                <a:latin typeface="+mn-lt"/>
                <a:ea typeface="+mn-ea"/>
                <a:cs typeface="+mn-cs"/>
              </a:rPr>
              <a:t>Trainees will not get an adequate sense of what it means to engage in policy and law making </a:t>
            </a:r>
          </a:p>
        </p:txBody>
      </p:sp>
    </p:spTree>
    <p:custDataLst>
      <p:tags r:id="rId1"/>
    </p:custDataLst>
    <p:extLst>
      <p:ext uri="{BB962C8B-B14F-4D97-AF65-F5344CB8AC3E}">
        <p14:creationId xmlns:p14="http://schemas.microsoft.com/office/powerpoint/2010/main" val="893177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76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12AAF-1734-0C33-08D0-EFB3DF3E95C3}"/>
              </a:ext>
            </a:extLst>
          </p:cNvPr>
          <p:cNvSpPr txBox="1"/>
          <p:nvPr/>
        </p:nvSpPr>
        <p:spPr>
          <a:xfrm>
            <a:off x="1227337" y="2274078"/>
            <a:ext cx="8483822" cy="2889124"/>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GLTN: </a:t>
            </a:r>
            <a:r>
              <a:rPr lang="en-GB" dirty="0"/>
              <a:t>RESPONSIBLE LAND ADMINISTRATION TEACHING ESSENTIALS </a:t>
            </a:r>
          </a:p>
          <a:p>
            <a:pPr>
              <a:lnSpc>
                <a:spcPct val="107000"/>
              </a:lnSpc>
              <a:spcAft>
                <a:spcPts val="800"/>
              </a:spcAft>
            </a:pPr>
            <a:r>
              <a:rPr lang="en-GB" sz="2800" b="1" dirty="0"/>
              <a:t>MODULE 1 CORE VALUES AND PRINCIPLES OF RESPONSIBLE LAND ADMINISTRATION</a:t>
            </a:r>
          </a:p>
          <a:p>
            <a:pPr>
              <a:lnSpc>
                <a:spcPct val="107000"/>
              </a:lnSpc>
              <a:spcAft>
                <a:spcPts val="800"/>
              </a:spcAft>
            </a:pP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Simon Hull</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01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Delivery</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Content</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1 – Core values and Principles</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2"/>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SzPts val="1000"/>
              <a:buAutoNum type="arabicPeriod"/>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Are all bases covered?</a:t>
            </a:r>
          </a:p>
          <a:p>
            <a:pPr marL="228600" indent="-228600">
              <a:buSzPts val="1000"/>
              <a:buAutoNum type="arabicPeriod"/>
              <a:tabLst>
                <a:tab pos="914400" algn="l"/>
              </a:tabLst>
            </a:pPr>
            <a:endParaRPr lang="en-GB" sz="1200" dirty="0">
              <a:solidFill>
                <a:schemeClr val="tx1"/>
              </a:solidFill>
              <a:latin typeface="+mj-lt"/>
              <a:ea typeface="Times New Roman" panose="02020603050405020304" pitchFamily="18" charset="0"/>
              <a:cs typeface="Times New Roman" panose="02020603050405020304" pitchFamily="18" charset="0"/>
            </a:endParaRPr>
          </a:p>
          <a:p>
            <a:pPr marL="171450" indent="-171450">
              <a:buSzPts val="1000"/>
              <a:buFont typeface="Arial" panose="020B0604020202020204" pitchFamily="34" charset="0"/>
              <a:buChar char="•"/>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Land administration reform?</a:t>
            </a:r>
          </a:p>
          <a:p>
            <a:pPr marL="171450" indent="-171450">
              <a:buSzPts val="1000"/>
              <a:buFont typeface="Arial" panose="020B0604020202020204" pitchFamily="34" charset="0"/>
              <a:buChar char="•"/>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Underlying theories informing land administration?</a:t>
            </a:r>
          </a:p>
          <a:p>
            <a:pPr marL="171450" indent="-171450">
              <a:buSzPts val="1000"/>
              <a:buFont typeface="Arial" panose="020B0604020202020204" pitchFamily="34" charset="0"/>
              <a:buChar char="•"/>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Land tenure security?</a:t>
            </a: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2. A</a:t>
            </a:r>
            <a:r>
              <a:rPr lang="en-ZA" sz="1200" dirty="0">
                <a:solidFill>
                  <a:schemeClr val="tx1"/>
                </a:solidFill>
                <a:effectLst/>
                <a:latin typeface="+mj-lt"/>
                <a:ea typeface="Times New Roman" panose="02020603050405020304" pitchFamily="18" charset="0"/>
                <a:cs typeface="Times New Roman" panose="02020603050405020304" pitchFamily="18" charset="0"/>
              </a:rPr>
              <a:t>re there more recent publications / theories to include?</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GB" sz="1200" dirty="0">
              <a:solidFill>
                <a:schemeClr val="tx1"/>
              </a:solidFill>
              <a:latin typeface="+mj-lt"/>
              <a:hlinkClick r:id="rId7">
                <a:extLst>
                  <a:ext uri="{A12FA001-AC4F-418D-AE19-62706E023703}">
                    <ahyp:hlinkClr xmlns:ahyp="http://schemas.microsoft.com/office/drawing/2018/hyperlinkcolor" val="tx"/>
                  </a:ext>
                </a:extLst>
              </a:hlinkClick>
            </a:endParaRPr>
          </a:p>
          <a:p>
            <a:pPr marL="171450" indent="-171450">
              <a:buSzPts val="1000"/>
              <a:buFont typeface="Arial" panose="020B0604020202020204" pitchFamily="34" charset="0"/>
              <a:buChar char="•"/>
              <a:tabLst>
                <a:tab pos="914400" algn="l"/>
              </a:tabLst>
            </a:pPr>
            <a:r>
              <a:rPr lang="en-ZA" sz="1200" dirty="0">
                <a:solidFill>
                  <a:schemeClr val="tx1"/>
                </a:solidFill>
                <a:latin typeface="+mj-lt"/>
              </a:rPr>
              <a:t>FELA, Frontier technologies for tenure, </a:t>
            </a:r>
          </a:p>
          <a:p>
            <a:pPr marL="171450" indent="-171450">
              <a:buSzPts val="1000"/>
              <a:buFont typeface="Arial" panose="020B0604020202020204" pitchFamily="34" charset="0"/>
              <a:buChar char="•"/>
              <a:tabLst>
                <a:tab pos="914400" algn="l"/>
              </a:tabLst>
            </a:pPr>
            <a:r>
              <a:rPr lang="en-ZA" sz="1200" dirty="0">
                <a:solidFill>
                  <a:schemeClr val="tx1"/>
                </a:solidFill>
                <a:latin typeface="+mj-lt"/>
              </a:rPr>
              <a:t>Updates to pro-poor land administration (2019), updates to responsible land management (2017, 2021) (including 8Rs)</a:t>
            </a: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any content outdated or is the focus too </a:t>
            </a:r>
            <a:r>
              <a:rPr lang="en-ZA" sz="1200" dirty="0">
                <a:solidFill>
                  <a:schemeClr val="tx1"/>
                </a:solidFill>
                <a:latin typeface="+mj-lt"/>
                <a:cs typeface="Times New Roman" panose="02020603050405020304" pitchFamily="18" charset="0"/>
              </a:rPr>
              <a:t>narrow?</a:t>
            </a:r>
          </a:p>
          <a:p>
            <a:pPr>
              <a:buSzPts val="1000"/>
              <a:tabLst>
                <a:tab pos="914400" algn="l"/>
              </a:tabLst>
            </a:pPr>
            <a:endParaRPr lang="en-US" sz="1200" dirty="0">
              <a:solidFill>
                <a:schemeClr val="tx1"/>
              </a:solidFill>
              <a:latin typeface="+mj-lt"/>
              <a:cs typeface="Times New Roman" panose="02020603050405020304" pitchFamily="18" charset="0"/>
            </a:endParaRP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Most sources are from 2016.</a:t>
            </a: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The document would benefit from case study boxes showcasing selected mechanisms and challenges.  </a:t>
            </a:r>
            <a:endParaRPr lang="en-GB" sz="1200" dirty="0">
              <a:solidFill>
                <a:schemeClr val="tx1"/>
              </a:solidFill>
              <a:latin typeface="+mj-lt"/>
              <a:cs typeface="Times New Roman" panose="02020603050405020304" pitchFamily="18" charset="0"/>
            </a:endParaRP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8"/>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GB" sz="1200" dirty="0">
                <a:solidFill>
                  <a:schemeClr val="tx1"/>
                </a:solidFill>
                <a:latin typeface="+mj-lt"/>
              </a:rPr>
              <a:t>1. </a:t>
            </a:r>
            <a:r>
              <a:rPr lang="en-ZA" sz="1200" dirty="0">
                <a:solidFill>
                  <a:schemeClr val="tx1"/>
                </a:solidFill>
                <a:effectLst/>
                <a:latin typeface="+mj-lt"/>
                <a:ea typeface="Times New Roman" panose="02020603050405020304" pitchFamily="18" charset="0"/>
                <a:cs typeface="Times New Roman" panose="02020603050405020304" pitchFamily="18" charset="0"/>
              </a:rPr>
              <a:t>Are the learning outcomes appropriate and complete? </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marL="171450" indent="-171450">
              <a:buSzPts val="1000"/>
              <a:buFont typeface="Arial" panose="020B0604020202020204" pitchFamily="34" charset="0"/>
              <a:buChar char="•"/>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L</a:t>
            </a:r>
            <a:r>
              <a:rPr lang="en-ZA" sz="1200" dirty="0">
                <a:solidFill>
                  <a:schemeClr val="tx1"/>
                </a:solidFill>
                <a:effectLst/>
                <a:latin typeface="+mj-lt"/>
                <a:ea typeface="Times New Roman" panose="02020603050405020304" pitchFamily="18" charset="0"/>
                <a:cs typeface="Times New Roman" panose="02020603050405020304" pitchFamily="18" charset="0"/>
              </a:rPr>
              <a:t>earning outcomes appropriate.</a:t>
            </a:r>
          </a:p>
          <a:p>
            <a:pPr marL="171450" indent="-171450">
              <a:buSzPts val="1000"/>
              <a:buFont typeface="Arial" panose="020B0604020202020204" pitchFamily="34" charset="0"/>
              <a:buChar char="•"/>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Add an introduction to systems thinking.</a:t>
            </a: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2. Are the graphics useful? Can they be improved? </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marL="171450" indent="-171450">
              <a:buSzPts val="1000"/>
              <a:buFont typeface="Arial" panose="020B0604020202020204" pitchFamily="34" charset="0"/>
              <a:buChar char="•"/>
              <a:tabLst>
                <a:tab pos="914400" algn="l"/>
              </a:tabLst>
            </a:pPr>
            <a:r>
              <a:rPr lang="en-GB" sz="1200" dirty="0">
                <a:solidFill>
                  <a:schemeClr val="tx1"/>
                </a:solidFill>
                <a:effectLst/>
                <a:latin typeface="+mj-lt"/>
                <a:ea typeface="Calibri" panose="020F0502020204030204" pitchFamily="34" charset="0"/>
                <a:cs typeface="Times New Roman" panose="02020603050405020304" pitchFamily="18" charset="0"/>
              </a:rPr>
              <a:t>Limited </a:t>
            </a:r>
            <a:r>
              <a:rPr lang="en-GB" sz="1200" dirty="0">
                <a:solidFill>
                  <a:schemeClr val="tx1"/>
                </a:solidFill>
                <a:latin typeface="+mj-lt"/>
                <a:ea typeface="Calibri" panose="020F0502020204030204" pitchFamily="34" charset="0"/>
                <a:cs typeface="Times New Roman" panose="02020603050405020304" pitchFamily="18" charset="0"/>
              </a:rPr>
              <a:t>g</a:t>
            </a:r>
            <a:r>
              <a:rPr lang="en-GB" sz="1200" dirty="0">
                <a:solidFill>
                  <a:schemeClr val="tx1"/>
                </a:solidFill>
                <a:effectLst/>
                <a:latin typeface="+mj-lt"/>
                <a:ea typeface="Calibri" panose="020F0502020204030204" pitchFamily="34" charset="0"/>
                <a:cs typeface="Times New Roman" panose="02020603050405020304" pitchFamily="18" charset="0"/>
              </a:rPr>
              <a:t>raphics. </a:t>
            </a:r>
          </a:p>
          <a:p>
            <a:pPr marL="171450" indent="-171450">
              <a:buSzPts val="1000"/>
              <a:buFont typeface="Arial" panose="020B0604020202020204" pitchFamily="34" charset="0"/>
              <a:buChar char="•"/>
              <a:tabLst>
                <a:tab pos="914400" algn="l"/>
              </a:tabLst>
            </a:pPr>
            <a:r>
              <a:rPr lang="en-GB" sz="1200" dirty="0">
                <a:solidFill>
                  <a:schemeClr val="tx1"/>
                </a:solidFill>
                <a:effectLst/>
                <a:latin typeface="+mj-lt"/>
                <a:ea typeface="Calibri" panose="020F0502020204030204" pitchFamily="34" charset="0"/>
                <a:cs typeface="Times New Roman" panose="02020603050405020304" pitchFamily="18" charset="0"/>
              </a:rPr>
              <a:t>Some graphics presented without explanation. </a:t>
            </a:r>
          </a:p>
          <a:p>
            <a:pPr marL="171450" indent="-171450">
              <a:buSzPts val="1000"/>
              <a:buFont typeface="Arial" panose="020B0604020202020204" pitchFamily="34" charset="0"/>
              <a:buChar char="•"/>
              <a:tabLst>
                <a:tab pos="914400" algn="l"/>
              </a:tabLst>
            </a:pPr>
            <a:r>
              <a:rPr lang="en-GB" sz="1200" dirty="0">
                <a:solidFill>
                  <a:schemeClr val="tx1"/>
                </a:solidFill>
                <a:effectLst/>
                <a:latin typeface="+mj-lt"/>
                <a:ea typeface="Calibri" panose="020F0502020204030204" pitchFamily="34" charset="0"/>
                <a:cs typeface="Times New Roman" panose="02020603050405020304" pitchFamily="18" charset="0"/>
              </a:rPr>
              <a:t>Figure numbering and in-text referencing is poor.</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the sequencing of ideas correct or can it be improved?</a:t>
            </a: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marL="171450" indent="-171450">
              <a:buSzPts val="1000"/>
              <a:buFont typeface="Arial" panose="020B0604020202020204" pitchFamily="34" charset="0"/>
              <a:buChar char="•"/>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The sequencing of ideas is correct.</a:t>
            </a:r>
            <a:endParaRPr lang="en-ZA" sz="1200" dirty="0">
              <a:solidFill>
                <a:schemeClr val="tx1"/>
              </a:solidFill>
              <a:effectLst/>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8680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6" name="Freeform 35"/>
          <p:cNvSpPr/>
          <p:nvPr/>
        </p:nvSpPr>
        <p:spPr>
          <a:xfrm>
            <a:off x="609599" y="3764091"/>
            <a:ext cx="5219082"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rPr>
              <a:t>Opportunities</a:t>
            </a:r>
          </a:p>
        </p:txBody>
      </p:sp>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Weaknesses</a:t>
            </a:r>
          </a:p>
        </p:txBody>
      </p:sp>
      <p:sp>
        <p:nvSpPr>
          <p:cNvPr id="35" name="Freeform 34"/>
          <p:cNvSpPr/>
          <p:nvPr/>
        </p:nvSpPr>
        <p:spPr>
          <a:xfrm>
            <a:off x="6195154" y="4584111"/>
            <a:ext cx="5219083"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Threats</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Strengths</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1 – Core values and Principles</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3"/>
            <a:ext cx="5219082" cy="1407357"/>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en-US" sz="1200" kern="0" dirty="0">
                <a:solidFill>
                  <a:schemeClr val="tx1"/>
                </a:solidFill>
                <a:latin typeface="+mj-lt"/>
              </a:rPr>
              <a:t>A solid range of references to NGO and inter-government </a:t>
            </a:r>
            <a:r>
              <a:rPr lang="en-US" sz="1200" kern="0" dirty="0" err="1">
                <a:solidFill>
                  <a:schemeClr val="tx1"/>
                </a:solidFill>
                <a:latin typeface="+mj-lt"/>
              </a:rPr>
              <a:t>organisations’</a:t>
            </a:r>
            <a:r>
              <a:rPr lang="en-US" sz="1200" kern="0" dirty="0">
                <a:solidFill>
                  <a:schemeClr val="tx1"/>
                </a:solidFill>
                <a:latin typeface="+mj-lt"/>
              </a:rPr>
              <a:t> publications</a:t>
            </a:r>
          </a:p>
          <a:p>
            <a:pPr marL="285750" lvl="0" indent="-285750">
              <a:buFont typeface="Arial" panose="020B0604020202020204" pitchFamily="34" charset="0"/>
              <a:buChar char="•"/>
              <a:defRPr/>
            </a:pPr>
            <a:r>
              <a:rPr lang="en-US" sz="1200" kern="0" dirty="0">
                <a:solidFill>
                  <a:schemeClr val="tx1"/>
                </a:solidFill>
                <a:latin typeface="+mj-lt"/>
              </a:rPr>
              <a:t>Good acknowledgement of diversity of tenure types and highlighting the value of customary tenure.</a:t>
            </a:r>
          </a:p>
          <a:p>
            <a:pPr marL="285750" lvl="0" indent="-285750">
              <a:buFont typeface="Arial" panose="020B0604020202020204" pitchFamily="34" charset="0"/>
              <a:buChar char="•"/>
              <a:defRPr/>
            </a:pPr>
            <a:r>
              <a:rPr lang="en-US" sz="1200" kern="0" dirty="0">
                <a:solidFill>
                  <a:schemeClr val="tx1"/>
                </a:solidFill>
                <a:latin typeface="+mj-lt"/>
              </a:rPr>
              <a:t>Linking LA to human rights and global agendas (MDGs, SDGs, NUA)</a:t>
            </a:r>
          </a:p>
          <a:p>
            <a:pPr marL="285750" lvl="0" indent="-285750">
              <a:buFont typeface="Arial" panose="020B0604020202020204" pitchFamily="34" charset="0"/>
              <a:buChar char="•"/>
              <a:defRPr/>
            </a:pPr>
            <a:r>
              <a:rPr lang="en-US" sz="1200" kern="0" dirty="0" err="1">
                <a:solidFill>
                  <a:schemeClr val="tx1"/>
                </a:solidFill>
                <a:latin typeface="+mj-lt"/>
              </a:rPr>
              <a:t>Recognising</a:t>
            </a:r>
            <a:r>
              <a:rPr lang="en-US" sz="1200" kern="0" dirty="0">
                <a:solidFill>
                  <a:schemeClr val="tx1"/>
                </a:solidFill>
                <a:latin typeface="+mj-lt"/>
              </a:rPr>
              <a:t> existing, local LA and the importance of building on this.</a:t>
            </a:r>
          </a:p>
        </p:txBody>
      </p:sp>
      <p:sp>
        <p:nvSpPr>
          <p:cNvPr id="6" name="Rectangle 5">
            <a:extLst>
              <a:ext uri="{FF2B5EF4-FFF2-40B4-BE49-F238E27FC236}">
                <a16:creationId xmlns:a16="http://schemas.microsoft.com/office/drawing/2014/main" id="{E5CE5E2B-A581-793A-22BA-8C0C2006A2EB}"/>
              </a:ext>
            </a:extLst>
          </p:cNvPr>
          <p:cNvSpPr/>
          <p:nvPr/>
        </p:nvSpPr>
        <p:spPr>
          <a:xfrm>
            <a:off x="609599" y="4092606"/>
            <a:ext cx="5219082" cy="1670235"/>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ZA" sz="1200" kern="0" dirty="0">
                <a:solidFill>
                  <a:schemeClr val="tx1"/>
                </a:solidFill>
                <a:latin typeface="+mj-lt"/>
              </a:rPr>
              <a:t>Definitions:</a:t>
            </a:r>
          </a:p>
          <a:p>
            <a:pPr marL="742950" lvl="1" indent="-285750">
              <a:buFont typeface="Arial" panose="020B0604020202020204" pitchFamily="34" charset="0"/>
              <a:buChar char="•"/>
              <a:defRPr/>
            </a:pPr>
            <a:r>
              <a:rPr lang="en-ZA" sz="1200" kern="0" dirty="0">
                <a:solidFill>
                  <a:schemeClr val="tx1"/>
                </a:solidFill>
                <a:latin typeface="+mj-lt"/>
              </a:rPr>
              <a:t>Broaden definition of land to explicitly link land, water, and other resource rights, plus ‘cognitive’ understanding of land.</a:t>
            </a:r>
          </a:p>
          <a:p>
            <a:pPr marL="742950" lvl="1" indent="-285750">
              <a:buFont typeface="Arial" panose="020B0604020202020204" pitchFamily="34" charset="0"/>
              <a:buChar char="•"/>
              <a:defRPr/>
            </a:pPr>
            <a:r>
              <a:rPr lang="en-ZA" sz="1200" kern="0" dirty="0">
                <a:solidFill>
                  <a:schemeClr val="tx1"/>
                </a:solidFill>
                <a:latin typeface="+mj-lt"/>
              </a:rPr>
              <a:t>Clearly distinguish between land administration / management / governance and define these.</a:t>
            </a:r>
          </a:p>
          <a:p>
            <a:pPr marL="285750" indent="-285750">
              <a:buFont typeface="Arial" panose="020B0604020202020204" pitchFamily="34" charset="0"/>
              <a:buChar char="•"/>
              <a:defRPr/>
            </a:pPr>
            <a:r>
              <a:rPr lang="en-ZA" sz="1200" kern="0" dirty="0">
                <a:solidFill>
                  <a:schemeClr val="tx1"/>
                </a:solidFill>
                <a:latin typeface="+mj-lt"/>
              </a:rPr>
              <a:t>Remove references to formal / informal to challenge the perception that formal is better. Say what you mean.</a:t>
            </a:r>
          </a:p>
          <a:p>
            <a:pPr marL="285750" indent="-285750">
              <a:buFont typeface="Arial" panose="020B0604020202020204" pitchFamily="34" charset="0"/>
              <a:buChar char="•"/>
              <a:defRPr/>
            </a:pPr>
            <a:r>
              <a:rPr lang="en-ZA" sz="1200" kern="0" dirty="0">
                <a:solidFill>
                  <a:schemeClr val="tx1"/>
                </a:solidFill>
                <a:latin typeface="+mj-lt"/>
              </a:rPr>
              <a:t>Evolution of LA: broaden the scope beyond Western states.</a:t>
            </a:r>
          </a:p>
          <a:p>
            <a:pPr marL="285750" indent="-285750">
              <a:buFont typeface="Arial" panose="020B0604020202020204" pitchFamily="34" charset="0"/>
              <a:buChar char="•"/>
              <a:defRPr/>
            </a:pPr>
            <a:r>
              <a:rPr lang="en-ZA" sz="1200" kern="0" dirty="0">
                <a:solidFill>
                  <a:schemeClr val="tx1"/>
                </a:solidFill>
                <a:latin typeface="+mj-lt"/>
              </a:rPr>
              <a:t>Think beyond current global agendas. </a:t>
            </a: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9"/>
            <a:ext cx="5219082" cy="2225902"/>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1200" kern="0" dirty="0">
                <a:solidFill>
                  <a:schemeClr val="tx1"/>
                </a:solidFill>
                <a:latin typeface="+mj-lt"/>
              </a:rPr>
              <a:t>Proof-reading / editing required</a:t>
            </a:r>
          </a:p>
          <a:p>
            <a:pPr marL="285750" indent="-285750">
              <a:buFont typeface="Arial" panose="020B0604020202020204" pitchFamily="34" charset="0"/>
              <a:buChar char="•"/>
            </a:pPr>
            <a:r>
              <a:rPr lang="en-ZA" sz="1200" kern="0" dirty="0">
                <a:solidFill>
                  <a:schemeClr val="tx1"/>
                </a:solidFill>
                <a:latin typeface="+mj-lt"/>
              </a:rPr>
              <a:t>Tighten up on definitions:</a:t>
            </a:r>
          </a:p>
          <a:p>
            <a:pPr marL="742950" lvl="2" indent="-285750">
              <a:buFont typeface="Arial" panose="020B0604020202020204" pitchFamily="34" charset="0"/>
              <a:buChar char="•"/>
            </a:pPr>
            <a:r>
              <a:rPr lang="en-ZA" sz="1200" b="1" kern="0" dirty="0">
                <a:solidFill>
                  <a:schemeClr val="tx1"/>
                </a:solidFill>
                <a:latin typeface="+mj-lt"/>
              </a:rPr>
              <a:t>No definition of land administration!</a:t>
            </a:r>
          </a:p>
          <a:p>
            <a:pPr marL="742950" lvl="2" indent="-285750">
              <a:buFont typeface="Arial" panose="020B0604020202020204" pitchFamily="34" charset="0"/>
              <a:buChar char="•"/>
            </a:pPr>
            <a:r>
              <a:rPr lang="en-ZA" sz="1200" kern="0" dirty="0">
                <a:solidFill>
                  <a:schemeClr val="tx1"/>
                </a:solidFill>
                <a:latin typeface="+mj-lt"/>
              </a:rPr>
              <a:t>Administration / management / governance / cadastre</a:t>
            </a:r>
          </a:p>
          <a:p>
            <a:pPr marL="742950" lvl="2" indent="-285750">
              <a:buFont typeface="Arial" panose="020B0604020202020204" pitchFamily="34" charset="0"/>
              <a:buChar char="•"/>
            </a:pPr>
            <a:r>
              <a:rPr lang="en-ZA" sz="1200" kern="0" dirty="0">
                <a:solidFill>
                  <a:schemeClr val="tx1"/>
                </a:solidFill>
                <a:latin typeface="+mj-lt"/>
              </a:rPr>
              <a:t>Land tenure rights?</a:t>
            </a:r>
          </a:p>
          <a:p>
            <a:pPr marL="742950" lvl="2" indent="-285750">
              <a:buFont typeface="Arial" panose="020B0604020202020204" pitchFamily="34" charset="0"/>
              <a:buChar char="•"/>
            </a:pPr>
            <a:r>
              <a:rPr lang="en-ZA" sz="1200" kern="0" dirty="0">
                <a:solidFill>
                  <a:schemeClr val="tx1"/>
                </a:solidFill>
                <a:latin typeface="+mj-lt"/>
              </a:rPr>
              <a:t>Land: </a:t>
            </a:r>
          </a:p>
          <a:p>
            <a:pPr marL="1200150" lvl="4" indent="-285750">
              <a:buFont typeface="Arial" panose="020B0604020202020204" pitchFamily="34" charset="0"/>
              <a:buChar char="•"/>
            </a:pPr>
            <a:r>
              <a:rPr lang="en-ZA" sz="1200" kern="0" dirty="0">
                <a:solidFill>
                  <a:schemeClr val="tx1"/>
                </a:solidFill>
                <a:latin typeface="+mj-lt"/>
              </a:rPr>
              <a:t>cognitive and physical understandings. </a:t>
            </a:r>
          </a:p>
          <a:p>
            <a:pPr marL="1200150" lvl="4" indent="-285750">
              <a:buFont typeface="Arial" panose="020B0604020202020204" pitchFamily="34" charset="0"/>
              <a:buChar char="•"/>
            </a:pPr>
            <a:r>
              <a:rPr lang="en-ZA" sz="1200" kern="0" dirty="0">
                <a:solidFill>
                  <a:schemeClr val="tx1"/>
                </a:solidFill>
                <a:latin typeface="+mj-lt"/>
              </a:rPr>
              <a:t>System Earth</a:t>
            </a:r>
          </a:p>
          <a:p>
            <a:pPr marL="1200150" lvl="4" indent="-285750">
              <a:buFont typeface="Arial" panose="020B0604020202020204" pitchFamily="34" charset="0"/>
              <a:buChar char="•"/>
            </a:pPr>
            <a:r>
              <a:rPr lang="en-ZA" sz="1200" kern="0" dirty="0">
                <a:solidFill>
                  <a:schemeClr val="tx1"/>
                </a:solidFill>
                <a:latin typeface="+mj-lt"/>
              </a:rPr>
              <a:t>Land vs property</a:t>
            </a:r>
          </a:p>
          <a:p>
            <a:pPr marL="285750" indent="-285750">
              <a:buFont typeface="Arial" panose="020B0604020202020204" pitchFamily="34" charset="0"/>
              <a:buChar char="•"/>
            </a:pPr>
            <a:r>
              <a:rPr lang="en-ZA" sz="1200" kern="0" dirty="0">
                <a:solidFill>
                  <a:schemeClr val="tx1"/>
                </a:solidFill>
                <a:latin typeface="+mj-lt"/>
              </a:rPr>
              <a:t>Perpetuating the formal / informal discourse</a:t>
            </a:r>
          </a:p>
          <a:p>
            <a:pPr marL="285750" indent="-285750">
              <a:buFont typeface="Arial" panose="020B0604020202020204" pitchFamily="34" charset="0"/>
              <a:buChar char="•"/>
            </a:pPr>
            <a:r>
              <a:rPr lang="en-ZA" sz="1200" kern="0" dirty="0">
                <a:solidFill>
                  <a:schemeClr val="tx1"/>
                </a:solidFill>
                <a:latin typeface="+mj-lt"/>
              </a:rPr>
              <a:t>The supremacy of ownership / titling / registration persists. </a:t>
            </a:r>
          </a:p>
        </p:txBody>
      </p:sp>
      <p:sp>
        <p:nvSpPr>
          <p:cNvPr id="8" name="Rectangle 7">
            <a:extLst>
              <a:ext uri="{FF2B5EF4-FFF2-40B4-BE49-F238E27FC236}">
                <a16:creationId xmlns:a16="http://schemas.microsoft.com/office/drawing/2014/main" id="{6A731731-D70C-B6F4-E2A9-1D95E83CA426}"/>
              </a:ext>
            </a:extLst>
          </p:cNvPr>
          <p:cNvSpPr/>
          <p:nvPr/>
        </p:nvSpPr>
        <p:spPr>
          <a:xfrm>
            <a:off x="6195154" y="4912627"/>
            <a:ext cx="5219082" cy="851690"/>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1200" kern="0" dirty="0">
                <a:solidFill>
                  <a:schemeClr val="tx1"/>
                </a:solidFill>
                <a:latin typeface="+mj-lt"/>
              </a:rPr>
              <a:t>Focus on dry land leaves other natural resource rights unsupported.</a:t>
            </a:r>
          </a:p>
          <a:p>
            <a:pPr marL="285750" indent="-285750">
              <a:buFont typeface="Arial" panose="020B0604020202020204" pitchFamily="34" charset="0"/>
              <a:buChar char="•"/>
            </a:pPr>
            <a:r>
              <a:rPr lang="en-ZA" sz="1200" kern="0" dirty="0">
                <a:solidFill>
                  <a:schemeClr val="tx1"/>
                </a:solidFill>
                <a:latin typeface="+mj-lt"/>
              </a:rPr>
              <a:t>Evolution of LA: alienation of non-Western states.</a:t>
            </a:r>
          </a:p>
          <a:p>
            <a:pPr marL="285750" indent="-285750">
              <a:buFont typeface="Arial" panose="020B0604020202020204" pitchFamily="34" charset="0"/>
              <a:buChar char="•"/>
            </a:pPr>
            <a:r>
              <a:rPr lang="en-ZA" sz="1200" kern="0" dirty="0">
                <a:solidFill>
                  <a:schemeClr val="tx1"/>
                </a:solidFill>
                <a:latin typeface="+mj-lt"/>
              </a:rPr>
              <a:t>Perpetuating the assumption that formal is better</a:t>
            </a:r>
          </a:p>
          <a:p>
            <a:pPr marL="285750" indent="-285750">
              <a:buFont typeface="Arial" panose="020B0604020202020204" pitchFamily="34" charset="0"/>
              <a:buChar char="•"/>
            </a:pPr>
            <a:r>
              <a:rPr lang="en-ZA" sz="1200" kern="0" dirty="0">
                <a:solidFill>
                  <a:schemeClr val="tx1"/>
                </a:solidFill>
                <a:latin typeface="+mj-lt"/>
              </a:rPr>
              <a:t>Content may become outdated</a:t>
            </a:r>
            <a:endParaRPr lang="en-US" sz="1200" kern="0" dirty="0">
              <a:solidFill>
                <a:schemeClr val="tx1"/>
              </a:solidFill>
              <a:latin typeface="+mj-lt"/>
            </a:endParaRPr>
          </a:p>
        </p:txBody>
      </p:sp>
    </p:spTree>
    <p:custDataLst>
      <p:tags r:id="rId1"/>
    </p:custDataLst>
    <p:extLst>
      <p:ext uri="{BB962C8B-B14F-4D97-AF65-F5344CB8AC3E}">
        <p14:creationId xmlns:p14="http://schemas.microsoft.com/office/powerpoint/2010/main" val="93269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12AAF-1734-0C33-08D0-EFB3DF3E95C3}"/>
              </a:ext>
            </a:extLst>
          </p:cNvPr>
          <p:cNvSpPr txBox="1"/>
          <p:nvPr/>
        </p:nvSpPr>
        <p:spPr>
          <a:xfrm>
            <a:off x="1227337" y="2274078"/>
            <a:ext cx="6979114" cy="2428101"/>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GLTN: </a:t>
            </a:r>
            <a:r>
              <a:rPr lang="en-GB" dirty="0"/>
              <a:t>RESPONSIBLE LAND ADMINISTRATION TEACHING ESSENTIALS </a:t>
            </a:r>
          </a:p>
          <a:p>
            <a:pPr>
              <a:lnSpc>
                <a:spcPct val="107000"/>
              </a:lnSpc>
              <a:spcAft>
                <a:spcPts val="800"/>
              </a:spcAft>
            </a:pPr>
            <a:r>
              <a:rPr lang="en-GB" sz="2800" b="1" dirty="0"/>
              <a:t>MODULE 2 LAND TENURE SECURITY</a:t>
            </a:r>
            <a:endParaRPr lang="en-GB" b="1" dirty="0"/>
          </a:p>
          <a:p>
            <a:pPr>
              <a:lnSpc>
                <a:spcPct val="107000"/>
              </a:lnSpc>
              <a:spcAft>
                <a:spcPts val="800"/>
              </a:spcAft>
            </a:pP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kern="100" dirty="0" err="1">
                <a:effectLst/>
                <a:latin typeface="Calibri" panose="020F0502020204030204" pitchFamily="34" charset="0"/>
                <a:ea typeface="Calibri" panose="020F0502020204030204" pitchFamily="34" charset="0"/>
                <a:cs typeface="Times New Roman" panose="02020603050405020304" pitchFamily="18" charset="0"/>
              </a:rPr>
              <a:t>Menare</a:t>
            </a: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 Royal Mabakeng</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820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Delivery</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Content</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2 – Land tenure security</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2"/>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1. Are all bases covered?</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Yes</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2. A</a:t>
            </a:r>
            <a:r>
              <a:rPr lang="en-ZA" sz="1200" dirty="0">
                <a:solidFill>
                  <a:schemeClr val="tx1"/>
                </a:solidFill>
                <a:effectLst/>
                <a:latin typeface="+mj-lt"/>
                <a:ea typeface="Times New Roman" panose="02020603050405020304" pitchFamily="18" charset="0"/>
                <a:cs typeface="Times New Roman" panose="02020603050405020304" pitchFamily="18" charset="0"/>
              </a:rPr>
              <a:t>re there more recent publications / theories to include?</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GB" sz="1200" dirty="0">
              <a:solidFill>
                <a:schemeClr val="tx1"/>
              </a:solidFill>
              <a:latin typeface="+mj-lt"/>
              <a:hlinkClick r:id="rId7">
                <a:extLst>
                  <a:ext uri="{A12FA001-AC4F-418D-AE19-62706E023703}">
                    <ahyp:hlinkClr xmlns:ahyp="http://schemas.microsoft.com/office/drawing/2018/hyperlinkcolor" val="tx"/>
                  </a:ext>
                </a:extLst>
              </a:hlinkClick>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Yes</a:t>
            </a: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any content outdated or is the focus too </a:t>
            </a:r>
            <a:r>
              <a:rPr lang="en-ZA" sz="1200" dirty="0">
                <a:solidFill>
                  <a:schemeClr val="tx1"/>
                </a:solidFill>
                <a:latin typeface="+mj-lt"/>
                <a:cs typeface="Times New Roman" panose="02020603050405020304" pitchFamily="18" charset="0"/>
              </a:rPr>
              <a:t>narrow?</a:t>
            </a:r>
          </a:p>
          <a:p>
            <a:pPr>
              <a:buSzPts val="1000"/>
              <a:tabLst>
                <a:tab pos="914400" algn="l"/>
              </a:tabLst>
            </a:pPr>
            <a:endParaRPr lang="en-US" sz="1200" dirty="0">
              <a:solidFill>
                <a:schemeClr val="tx1"/>
              </a:solidFill>
              <a:latin typeface="+mj-lt"/>
              <a:cs typeface="Times New Roman" panose="02020603050405020304" pitchFamily="18" charset="0"/>
            </a:endParaRPr>
          </a:p>
          <a:p>
            <a:pPr>
              <a:buSzPts val="1000"/>
              <a:tabLst>
                <a:tab pos="914400" algn="l"/>
              </a:tabLst>
            </a:pPr>
            <a:r>
              <a:rPr lang="en-US" sz="1200" dirty="0">
                <a:solidFill>
                  <a:schemeClr val="tx1"/>
                </a:solidFill>
                <a:latin typeface="+mj-lt"/>
                <a:cs typeface="Times New Roman" panose="02020603050405020304" pitchFamily="18" charset="0"/>
              </a:rPr>
              <a:t>Yes</a:t>
            </a: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8"/>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GB" sz="1200" dirty="0">
                <a:solidFill>
                  <a:schemeClr val="tx1"/>
                </a:solidFill>
                <a:latin typeface="+mj-lt"/>
              </a:rPr>
              <a:t>1. </a:t>
            </a:r>
            <a:r>
              <a:rPr lang="en-ZA" sz="1200" dirty="0">
                <a:solidFill>
                  <a:schemeClr val="tx1"/>
                </a:solidFill>
                <a:effectLst/>
                <a:latin typeface="+mj-lt"/>
                <a:ea typeface="Times New Roman" panose="02020603050405020304" pitchFamily="18" charset="0"/>
                <a:cs typeface="Times New Roman" panose="02020603050405020304" pitchFamily="18" charset="0"/>
              </a:rPr>
              <a:t>Are the learning outcomes appropriate and complete? </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L</a:t>
            </a:r>
            <a:r>
              <a:rPr lang="en-ZA" sz="1200" dirty="0">
                <a:solidFill>
                  <a:schemeClr val="tx1"/>
                </a:solidFill>
                <a:effectLst/>
                <a:latin typeface="+mj-lt"/>
                <a:ea typeface="Times New Roman" panose="02020603050405020304" pitchFamily="18" charset="0"/>
                <a:cs typeface="Times New Roman" panose="02020603050405020304" pitchFamily="18" charset="0"/>
              </a:rPr>
              <a:t>earning outcomes appropriate.</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2. Are the graphics useful? Can they be improved? </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GB" sz="1200" dirty="0">
                <a:solidFill>
                  <a:schemeClr val="tx1"/>
                </a:solidFill>
                <a:effectLst/>
                <a:latin typeface="+mj-lt"/>
                <a:ea typeface="Calibri" panose="020F0502020204030204" pitchFamily="34" charset="0"/>
                <a:cs typeface="Times New Roman" panose="02020603050405020304" pitchFamily="18" charset="0"/>
              </a:rPr>
              <a:t>Can be updated.</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the sequencing of ideas correct or can it be improved?</a:t>
            </a: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Update to</a:t>
            </a:r>
            <a:r>
              <a:rPr lang="en-ZA" sz="1200" dirty="0">
                <a:solidFill>
                  <a:schemeClr val="tx1"/>
                </a:solidFill>
                <a:latin typeface="+mj-lt"/>
                <a:ea typeface="Times New Roman" panose="02020603050405020304" pitchFamily="18" charset="0"/>
                <a:cs typeface="Times New Roman" panose="02020603050405020304" pitchFamily="18" charset="0"/>
              </a:rPr>
              <a:t> improve flow: from the general to the specific.</a:t>
            </a:r>
            <a:endParaRPr lang="en-ZA" sz="1200" dirty="0">
              <a:solidFill>
                <a:schemeClr val="tx1"/>
              </a:solidFill>
              <a:effectLst/>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7261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6" name="Freeform 35"/>
          <p:cNvSpPr/>
          <p:nvPr/>
        </p:nvSpPr>
        <p:spPr>
          <a:xfrm>
            <a:off x="609599" y="3764091"/>
            <a:ext cx="5219082"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rPr>
              <a:t>Opportunities</a:t>
            </a:r>
          </a:p>
        </p:txBody>
      </p:sp>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Weaknesses</a:t>
            </a:r>
          </a:p>
        </p:txBody>
      </p:sp>
      <p:sp>
        <p:nvSpPr>
          <p:cNvPr id="35" name="Freeform 34"/>
          <p:cNvSpPr/>
          <p:nvPr/>
        </p:nvSpPr>
        <p:spPr>
          <a:xfrm>
            <a:off x="6198963" y="3764090"/>
            <a:ext cx="5219083" cy="328515"/>
          </a:xfrm>
          <a:custGeom>
            <a:avLst/>
            <a:gdLst>
              <a:gd name="connsiteX0" fmla="*/ 0 w 4397400"/>
              <a:gd name="connsiteY0" fmla="*/ 0 h 406400"/>
              <a:gd name="connsiteX1" fmla="*/ 4397400 w 4397400"/>
              <a:gd name="connsiteY1" fmla="*/ 0 h 406400"/>
              <a:gd name="connsiteX2" fmla="*/ 4397400 w 4397400"/>
              <a:gd name="connsiteY2" fmla="*/ 406400 h 406400"/>
              <a:gd name="connsiteX3" fmla="*/ 0 w 43974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4397400" h="406400">
                <a:moveTo>
                  <a:pt x="0" y="0"/>
                </a:moveTo>
                <a:lnTo>
                  <a:pt x="4397400" y="0"/>
                </a:lnTo>
                <a:lnTo>
                  <a:pt x="4397400" y="406400"/>
                </a:lnTo>
                <a:lnTo>
                  <a:pt x="0" y="406400"/>
                </a:lnTo>
                <a:close/>
              </a:path>
            </a:pathLst>
          </a:cu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Threats</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Strengths</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2 – Land Tenure Security</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3"/>
            <a:ext cx="5219082" cy="1407357"/>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200" dirty="0">
                <a:solidFill>
                  <a:schemeClr val="tx1"/>
                </a:solidFill>
              </a:rPr>
              <a:t>Covers major elements of land tenure Security</a:t>
            </a:r>
          </a:p>
          <a:p>
            <a:pPr marL="171450" lvl="0" indent="-171450">
              <a:buFont typeface="Arial" panose="020B0604020202020204" pitchFamily="34" charset="0"/>
              <a:buChar char="•"/>
            </a:pPr>
            <a:r>
              <a:rPr lang="en-GB" sz="1200" dirty="0">
                <a:solidFill>
                  <a:schemeClr val="tx1"/>
                </a:solidFill>
              </a:rPr>
              <a:t>References provide the historical view of term development </a:t>
            </a:r>
          </a:p>
          <a:p>
            <a:pPr marL="171450" lvl="0" indent="-171450">
              <a:buFont typeface="Arial" panose="020B0604020202020204" pitchFamily="34" charset="0"/>
              <a:buChar char="•"/>
            </a:pPr>
            <a:r>
              <a:rPr lang="en-GB" sz="1200" dirty="0">
                <a:solidFill>
                  <a:schemeClr val="tx1"/>
                </a:solidFill>
              </a:rPr>
              <a:t>Links to land tenure assessment website a positive for use in teaching</a:t>
            </a:r>
          </a:p>
          <a:p>
            <a:pPr marL="171450" lvl="0" indent="-171450">
              <a:buFont typeface="Arial" panose="020B0604020202020204" pitchFamily="34" charset="0"/>
              <a:buChar char="•"/>
            </a:pPr>
            <a:r>
              <a:rPr lang="en-GB" sz="1200" dirty="0">
                <a:solidFill>
                  <a:schemeClr val="tx1"/>
                </a:solidFill>
              </a:rPr>
              <a:t>Available structure to guide teaching on Land Tenure Security.</a:t>
            </a:r>
          </a:p>
          <a:p>
            <a:pPr marL="171450" lvl="0" indent="-171450">
              <a:buFont typeface="Arial" panose="020B0604020202020204" pitchFamily="34" charset="0"/>
              <a:buChar char="•"/>
            </a:pPr>
            <a:r>
              <a:rPr lang="en-GB" sz="1200" dirty="0">
                <a:solidFill>
                  <a:schemeClr val="tx1"/>
                </a:solidFill>
              </a:rPr>
              <a:t>Easy to access references </a:t>
            </a:r>
          </a:p>
        </p:txBody>
      </p:sp>
      <p:sp>
        <p:nvSpPr>
          <p:cNvPr id="6" name="Rectangle 5">
            <a:extLst>
              <a:ext uri="{FF2B5EF4-FFF2-40B4-BE49-F238E27FC236}">
                <a16:creationId xmlns:a16="http://schemas.microsoft.com/office/drawing/2014/main" id="{E5CE5E2B-A581-793A-22BA-8C0C2006A2EB}"/>
              </a:ext>
            </a:extLst>
          </p:cNvPr>
          <p:cNvSpPr/>
          <p:nvPr/>
        </p:nvSpPr>
        <p:spPr>
          <a:xfrm>
            <a:off x="609599" y="4092606"/>
            <a:ext cx="5219082" cy="1670235"/>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200" dirty="0">
                <a:solidFill>
                  <a:schemeClr val="tx1"/>
                </a:solidFill>
              </a:rPr>
              <a:t>Update literature </a:t>
            </a:r>
          </a:p>
          <a:p>
            <a:pPr marL="171450" lvl="0" indent="-171450">
              <a:buFont typeface="Arial" panose="020B0604020202020204" pitchFamily="34" charset="0"/>
              <a:buChar char="•"/>
            </a:pPr>
            <a:r>
              <a:rPr lang="en-GB" sz="1200" dirty="0">
                <a:solidFill>
                  <a:schemeClr val="tx1"/>
                </a:solidFill>
              </a:rPr>
              <a:t>Include continuum of land rights diagrams and update literature </a:t>
            </a:r>
          </a:p>
          <a:p>
            <a:pPr marL="171450" lvl="0" indent="-171450">
              <a:buFont typeface="Arial" panose="020B0604020202020204" pitchFamily="34" charset="0"/>
              <a:buChar char="•"/>
            </a:pPr>
            <a:r>
              <a:rPr lang="en-GB" sz="1200" dirty="0">
                <a:solidFill>
                  <a:schemeClr val="tx1"/>
                </a:solidFill>
              </a:rPr>
              <a:t>GLTN Wealth of case studies can be incorporated </a:t>
            </a: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9"/>
            <a:ext cx="5219082" cy="1405881"/>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200" dirty="0">
                <a:solidFill>
                  <a:schemeClr val="tx1"/>
                </a:solidFill>
              </a:rPr>
              <a:t>No updated references that includes current debate on the topic.</a:t>
            </a:r>
          </a:p>
          <a:p>
            <a:pPr marL="171450" lvl="0" indent="-171450">
              <a:buFont typeface="Arial" panose="020B0604020202020204" pitchFamily="34" charset="0"/>
              <a:buChar char="•"/>
            </a:pPr>
            <a:r>
              <a:rPr lang="en-GB" sz="1200" dirty="0">
                <a:solidFill>
                  <a:schemeClr val="tx1"/>
                </a:solidFill>
              </a:rPr>
              <a:t>linkages to other sections not clearly established</a:t>
            </a:r>
          </a:p>
          <a:p>
            <a:pPr marL="171450" lvl="0" indent="-171450">
              <a:buFont typeface="Arial" panose="020B0604020202020204" pitchFamily="34" charset="0"/>
              <a:buChar char="•"/>
            </a:pPr>
            <a:r>
              <a:rPr lang="en-GB" sz="1200" dirty="0">
                <a:solidFill>
                  <a:schemeClr val="tx1"/>
                </a:solidFill>
              </a:rPr>
              <a:t>No clear link established for Section 2.3 to previous section. </a:t>
            </a:r>
          </a:p>
        </p:txBody>
      </p:sp>
      <p:sp>
        <p:nvSpPr>
          <p:cNvPr id="8" name="Rectangle 7">
            <a:extLst>
              <a:ext uri="{FF2B5EF4-FFF2-40B4-BE49-F238E27FC236}">
                <a16:creationId xmlns:a16="http://schemas.microsoft.com/office/drawing/2014/main" id="{6A731731-D70C-B6F4-E2A9-1D95E83CA426}"/>
              </a:ext>
            </a:extLst>
          </p:cNvPr>
          <p:cNvSpPr/>
          <p:nvPr/>
        </p:nvSpPr>
        <p:spPr>
          <a:xfrm>
            <a:off x="6195154" y="4092605"/>
            <a:ext cx="5219082" cy="1671712"/>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200" dirty="0">
                <a:solidFill>
                  <a:schemeClr val="tx1"/>
                </a:solidFill>
              </a:rPr>
              <a:t>Narrow definition on Property Rights; brings module literature into question.</a:t>
            </a:r>
          </a:p>
        </p:txBody>
      </p:sp>
    </p:spTree>
    <p:custDataLst>
      <p:tags r:id="rId1"/>
    </p:custDataLst>
    <p:extLst>
      <p:ext uri="{BB962C8B-B14F-4D97-AF65-F5344CB8AC3E}">
        <p14:creationId xmlns:p14="http://schemas.microsoft.com/office/powerpoint/2010/main" val="243874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12AAF-1734-0C33-08D0-EFB3DF3E95C3}"/>
              </a:ext>
            </a:extLst>
          </p:cNvPr>
          <p:cNvSpPr txBox="1"/>
          <p:nvPr/>
        </p:nvSpPr>
        <p:spPr>
          <a:xfrm>
            <a:off x="1227336" y="2274078"/>
            <a:ext cx="10683013" cy="2428101"/>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GLTN: </a:t>
            </a:r>
            <a:r>
              <a:rPr lang="en-GB" dirty="0"/>
              <a:t>RESPONSIBLE LAND ADMINISTRATION TEACHING ESSENTIALS </a:t>
            </a:r>
          </a:p>
          <a:p>
            <a:pPr>
              <a:lnSpc>
                <a:spcPct val="107000"/>
              </a:lnSpc>
              <a:spcAft>
                <a:spcPts val="800"/>
              </a:spcAft>
            </a:pPr>
            <a:r>
              <a:rPr lang="en-GB" sz="2800" b="1" dirty="0"/>
              <a:t>MODULE 3 </a:t>
            </a:r>
            <a:r>
              <a:rPr lang="en-US" sz="2800" b="1" dirty="0"/>
              <a:t>PARTICIPATORY LAND USE PLANNING AND MANAGEMENT</a:t>
            </a:r>
            <a:endParaRPr lang="en-GB"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Didier </a:t>
            </a:r>
            <a:r>
              <a:rPr lang="en-GB" sz="2400" b="1" kern="100" dirty="0" err="1">
                <a:effectLst/>
                <a:latin typeface="Calibri" panose="020F0502020204030204" pitchFamily="34" charset="0"/>
                <a:ea typeface="Calibri" panose="020F0502020204030204" pitchFamily="34" charset="0"/>
                <a:cs typeface="Times New Roman" panose="02020603050405020304" pitchFamily="18" charset="0"/>
              </a:rPr>
              <a:t>Rugema</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140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Rectangle 12"/>
          <p:cNvSpPr/>
          <p:nvPr/>
        </p:nvSpPr>
        <p:spPr>
          <a:xfrm>
            <a:off x="6198963"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Delivery</a:t>
            </a:r>
          </a:p>
        </p:txBody>
      </p:sp>
      <p:sp>
        <p:nvSpPr>
          <p:cNvPr id="18" name="Rectangle 17"/>
          <p:cNvSpPr/>
          <p:nvPr/>
        </p:nvSpPr>
        <p:spPr>
          <a:xfrm>
            <a:off x="609599" y="2028218"/>
            <a:ext cx="5219083" cy="328515"/>
          </a:xfrm>
          <a:prstGeom prst="rect">
            <a:avLst/>
          </a:prstGeom>
          <a:solidFill>
            <a:schemeClr val="accent5">
              <a:lumMod val="5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Content</a:t>
            </a:r>
          </a:p>
        </p:txBody>
      </p:sp>
      <p:sp>
        <p:nvSpPr>
          <p:cNvPr id="3" name="Rectangle 2">
            <a:extLst>
              <a:ext uri="{FF2B5EF4-FFF2-40B4-BE49-F238E27FC236}">
                <a16:creationId xmlns:a16="http://schemas.microsoft.com/office/drawing/2014/main" id="{F4BCCB9B-3386-367F-746A-52B72D3DF5BE}"/>
              </a:ext>
            </a:extLst>
          </p:cNvPr>
          <p:cNvSpPr/>
          <p:nvPr/>
        </p:nvSpPr>
        <p:spPr>
          <a:xfrm>
            <a:off x="609599" y="1474229"/>
            <a:ext cx="10807083" cy="425596"/>
          </a:xfrm>
          <a:prstGeom prst="rect">
            <a:avLst/>
          </a:prstGeom>
          <a:solidFill>
            <a:srgbClr val="FF0000"/>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kern="0" dirty="0"/>
              <a:t>Module 3 – Participatory land use planning and management</a:t>
            </a:r>
          </a:p>
        </p:txBody>
      </p:sp>
      <p:sp>
        <p:nvSpPr>
          <p:cNvPr id="5" name="Rectangle 4">
            <a:extLst>
              <a:ext uri="{FF2B5EF4-FFF2-40B4-BE49-F238E27FC236}">
                <a16:creationId xmlns:a16="http://schemas.microsoft.com/office/drawing/2014/main" id="{C88B8709-056A-F213-E85D-E058D2D3F5D8}"/>
              </a:ext>
            </a:extLst>
          </p:cNvPr>
          <p:cNvSpPr/>
          <p:nvPr/>
        </p:nvSpPr>
        <p:spPr>
          <a:xfrm>
            <a:off x="609599" y="2356732"/>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1. Are all bases covered?</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Y</a:t>
            </a:r>
            <a:r>
              <a:rPr lang="en-ZA" sz="1200" dirty="0">
                <a:solidFill>
                  <a:schemeClr val="tx1"/>
                </a:solidFill>
                <a:effectLst/>
                <a:latin typeface="+mj-lt"/>
                <a:ea typeface="Times New Roman" panose="02020603050405020304" pitchFamily="18" charset="0"/>
                <a:cs typeface="Times New Roman" panose="02020603050405020304" pitchFamily="18" charset="0"/>
              </a:rPr>
              <a:t>es</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2. A</a:t>
            </a:r>
            <a:r>
              <a:rPr lang="en-ZA" sz="1200" dirty="0">
                <a:solidFill>
                  <a:schemeClr val="tx1"/>
                </a:solidFill>
                <a:effectLst/>
                <a:latin typeface="+mj-lt"/>
                <a:ea typeface="Times New Roman" panose="02020603050405020304" pitchFamily="18" charset="0"/>
                <a:cs typeface="Times New Roman" panose="02020603050405020304" pitchFamily="18" charset="0"/>
              </a:rPr>
              <a:t>re there more recent publications / theories to include?</a:t>
            </a:r>
            <a:endParaRPr lang="en-GB"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endParaRPr lang="en-GB" sz="1200" dirty="0">
              <a:solidFill>
                <a:schemeClr val="tx1"/>
              </a:solidFill>
              <a:latin typeface="+mj-lt"/>
              <a:hlinkClick r:id="rId7">
                <a:extLst>
                  <a:ext uri="{A12FA001-AC4F-418D-AE19-62706E023703}">
                    <ahyp:hlinkClr xmlns:ahyp="http://schemas.microsoft.com/office/drawing/2018/hyperlinkcolor" val="tx"/>
                  </a:ext>
                </a:extLst>
              </a:hlinkClick>
            </a:endParaRPr>
          </a:p>
          <a:p>
            <a:pPr>
              <a:buSzPts val="1000"/>
              <a:tabLst>
                <a:tab pos="914400" algn="l"/>
              </a:tabLst>
            </a:pPr>
            <a:r>
              <a:rPr lang="en-US" sz="1200" dirty="0">
                <a:solidFill>
                  <a:schemeClr val="tx1"/>
                </a:solidFill>
                <a:latin typeface="+mj-lt"/>
              </a:rPr>
              <a:t>The module could add the following recent and relevant reference: “WORLD BANK 2021. Toward a Holistic Approach to Sustainable Development: A Guide to Integrated Land-Use Initiatives, Washington DC, World Bank.”</a:t>
            </a: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any content outdated or is the focus too </a:t>
            </a:r>
            <a:r>
              <a:rPr lang="en-ZA" sz="1200" dirty="0">
                <a:solidFill>
                  <a:schemeClr val="tx1"/>
                </a:solidFill>
                <a:latin typeface="+mj-lt"/>
                <a:cs typeface="Times New Roman" panose="02020603050405020304" pitchFamily="18" charset="0"/>
              </a:rPr>
              <a:t>narrow?</a:t>
            </a:r>
          </a:p>
          <a:p>
            <a:pPr>
              <a:buSzPts val="1000"/>
              <a:tabLst>
                <a:tab pos="914400" algn="l"/>
              </a:tabLst>
            </a:pPr>
            <a:endParaRPr lang="en-US" sz="1200" dirty="0">
              <a:solidFill>
                <a:schemeClr val="tx1"/>
              </a:solidFill>
              <a:latin typeface="+mj-lt"/>
              <a:cs typeface="Times New Roman" panose="02020603050405020304" pitchFamily="18" charset="0"/>
            </a:endParaRP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The content meets keys aspects. Making it too much may not motivate the learners to read it systematically. </a:t>
            </a:r>
          </a:p>
          <a:p>
            <a:pPr marL="171450" indent="-171450">
              <a:buSzPts val="1000"/>
              <a:buFont typeface="Arial" panose="020B0604020202020204" pitchFamily="34" charset="0"/>
              <a:buChar char="•"/>
              <a:tabLst>
                <a:tab pos="914400" algn="l"/>
              </a:tabLst>
            </a:pPr>
            <a:r>
              <a:rPr lang="en-US" sz="1200" dirty="0">
                <a:solidFill>
                  <a:schemeClr val="tx1"/>
                </a:solidFill>
                <a:latin typeface="+mj-lt"/>
                <a:cs typeface="Times New Roman" panose="02020603050405020304" pitchFamily="18" charset="0"/>
              </a:rPr>
              <a:t>The document would benefit from case study boxes showcasing selected mechanisms and challenges.  </a:t>
            </a:r>
            <a:endParaRPr lang="en-GB" sz="1200" dirty="0">
              <a:solidFill>
                <a:schemeClr val="tx1"/>
              </a:solidFill>
              <a:latin typeface="+mj-lt"/>
              <a:cs typeface="Times New Roman" panose="02020603050405020304" pitchFamily="18" charset="0"/>
            </a:endParaRPr>
          </a:p>
        </p:txBody>
      </p:sp>
      <p:sp>
        <p:nvSpPr>
          <p:cNvPr id="7" name="Rectangle 6">
            <a:extLst>
              <a:ext uri="{FF2B5EF4-FFF2-40B4-BE49-F238E27FC236}">
                <a16:creationId xmlns:a16="http://schemas.microsoft.com/office/drawing/2014/main" id="{DD0CD11A-5A64-B699-48DE-D7C9D54089B4}"/>
              </a:ext>
            </a:extLst>
          </p:cNvPr>
          <p:cNvSpPr/>
          <p:nvPr/>
        </p:nvSpPr>
        <p:spPr>
          <a:xfrm>
            <a:off x="6195154" y="2358208"/>
            <a:ext cx="5219082" cy="3234723"/>
          </a:xfrm>
          <a:prstGeom prst="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tabLst>
                <a:tab pos="914400" algn="l"/>
              </a:tabLst>
            </a:pPr>
            <a:r>
              <a:rPr lang="en-GB" sz="1200" dirty="0">
                <a:solidFill>
                  <a:schemeClr val="tx1"/>
                </a:solidFill>
                <a:latin typeface="+mj-lt"/>
              </a:rPr>
              <a:t>1. </a:t>
            </a:r>
            <a:r>
              <a:rPr lang="en-ZA" sz="1200" dirty="0">
                <a:solidFill>
                  <a:schemeClr val="tx1"/>
                </a:solidFill>
                <a:effectLst/>
                <a:latin typeface="+mj-lt"/>
                <a:ea typeface="Times New Roman" panose="02020603050405020304" pitchFamily="18" charset="0"/>
                <a:cs typeface="Times New Roman" panose="02020603050405020304" pitchFamily="18" charset="0"/>
              </a:rPr>
              <a:t>Are the learning outcomes appropriate and complete? </a:t>
            </a:r>
          </a:p>
          <a:p>
            <a:pPr>
              <a:buSzPts val="1000"/>
              <a:tabLst>
                <a:tab pos="914400" algn="l"/>
              </a:tabLst>
            </a:pPr>
            <a:endParaRPr lang="en-ZA" sz="1200" dirty="0">
              <a:solidFill>
                <a:schemeClr val="tx1"/>
              </a:solidFill>
              <a:effectLst/>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L</a:t>
            </a:r>
            <a:r>
              <a:rPr lang="en-ZA" sz="1200" dirty="0">
                <a:solidFill>
                  <a:schemeClr val="tx1"/>
                </a:solidFill>
                <a:effectLst/>
                <a:latin typeface="+mj-lt"/>
                <a:ea typeface="Times New Roman" panose="02020603050405020304" pitchFamily="18" charset="0"/>
                <a:cs typeface="Times New Roman" panose="02020603050405020304" pitchFamily="18" charset="0"/>
              </a:rPr>
              <a:t>earning outcomes appropriate and complete.</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2. Are the graphics useful? Can they be improved? </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GB" sz="1200" dirty="0">
                <a:solidFill>
                  <a:schemeClr val="tx1"/>
                </a:solidFill>
                <a:effectLst/>
                <a:latin typeface="+mj-lt"/>
                <a:ea typeface="Calibri" panose="020F0502020204030204" pitchFamily="34" charset="0"/>
                <a:cs typeface="Times New Roman" panose="02020603050405020304" pitchFamily="18" charset="0"/>
              </a:rPr>
              <a:t>Include locations of images in the figures.</a:t>
            </a:r>
          </a:p>
          <a:p>
            <a:pPr>
              <a:buSzPts val="1000"/>
              <a:tabLst>
                <a:tab pos="914400" algn="l"/>
              </a:tabLst>
            </a:pPr>
            <a:endParaRPr lang="en-GB" sz="1200" dirty="0">
              <a:solidFill>
                <a:schemeClr val="tx1"/>
              </a:solidFill>
              <a:effectLst/>
              <a:latin typeface="+mj-lt"/>
              <a:ea typeface="Calibri" panose="020F0502020204030204" pitchFamily="34" charset="0"/>
              <a:cs typeface="Times New Roman" panose="02020603050405020304" pitchFamily="18" charset="0"/>
            </a:endParaRPr>
          </a:p>
          <a:p>
            <a:pPr>
              <a:buSzPts val="1000"/>
              <a:tabLst>
                <a:tab pos="914400" algn="l"/>
              </a:tabLst>
            </a:pPr>
            <a:r>
              <a:rPr lang="en-ZA" sz="1200" dirty="0">
                <a:solidFill>
                  <a:schemeClr val="tx1"/>
                </a:solidFill>
                <a:effectLst/>
                <a:latin typeface="+mj-lt"/>
                <a:ea typeface="Times New Roman" panose="02020603050405020304" pitchFamily="18" charset="0"/>
                <a:cs typeface="Times New Roman" panose="02020603050405020304" pitchFamily="18" charset="0"/>
              </a:rPr>
              <a:t>3. Is the sequencing of ideas correct or can it be improved?</a:t>
            </a:r>
          </a:p>
          <a:p>
            <a:pPr>
              <a:buSzPts val="1000"/>
              <a:tabLst>
                <a:tab pos="914400" algn="l"/>
              </a:tabLst>
            </a:pPr>
            <a:endParaRPr lang="en-ZA" sz="1200" dirty="0">
              <a:solidFill>
                <a:schemeClr val="tx1"/>
              </a:solidFill>
              <a:latin typeface="+mj-lt"/>
              <a:ea typeface="Times New Roman" panose="02020603050405020304" pitchFamily="18" charset="0"/>
              <a:cs typeface="Times New Roman" panose="02020603050405020304" pitchFamily="18" charset="0"/>
            </a:endParaRPr>
          </a:p>
          <a:p>
            <a:pPr>
              <a:buSzPts val="1000"/>
              <a:tabLst>
                <a:tab pos="914400" algn="l"/>
              </a:tabLst>
            </a:pPr>
            <a:r>
              <a:rPr lang="en-ZA" sz="1200" dirty="0">
                <a:solidFill>
                  <a:schemeClr val="tx1"/>
                </a:solidFill>
                <a:latin typeface="+mj-lt"/>
                <a:ea typeface="Times New Roman" panose="02020603050405020304" pitchFamily="18" charset="0"/>
                <a:cs typeface="Times New Roman" panose="02020603050405020304" pitchFamily="18" charset="0"/>
              </a:rPr>
              <a:t>The sequencing of ideas is correct. </a:t>
            </a:r>
            <a:endParaRPr lang="en-ZA" sz="1200" dirty="0">
              <a:solidFill>
                <a:schemeClr val="tx1"/>
              </a:solidFill>
              <a:effectLst/>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06590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POWER_USER_ID_TEMPLATES" val="Boxes_5"/>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6908</TotalTime>
  <Words>3717</Words>
  <Application>Microsoft Office PowerPoint</Application>
  <PresentationFormat>Widescreen</PresentationFormat>
  <Paragraphs>378</Paragraphs>
  <Slides>19</Slides>
  <Notes>11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Calibri Light</vt:lpstr>
      <vt:lpstr>Segoe UI</vt:lpstr>
      <vt:lpstr>Title slide</vt:lpstr>
      <vt:lpstr>Slides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Vos, Rindert</dc:creator>
  <cp:lastModifiedBy>01433160</cp:lastModifiedBy>
  <cp:revision>16</cp:revision>
  <dcterms:created xsi:type="dcterms:W3CDTF">2023-07-10T08:14:41Z</dcterms:created>
  <dcterms:modified xsi:type="dcterms:W3CDTF">2023-09-27T15:54:18Z</dcterms:modified>
</cp:coreProperties>
</file>